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8" r:id="rId2"/>
    <p:sldId id="822" r:id="rId3"/>
    <p:sldId id="890" r:id="rId4"/>
    <p:sldId id="891" r:id="rId5"/>
    <p:sldId id="892" r:id="rId6"/>
    <p:sldId id="893" r:id="rId7"/>
    <p:sldId id="896" r:id="rId8"/>
    <p:sldId id="895" r:id="rId9"/>
    <p:sldId id="265" r:id="rId10"/>
    <p:sldId id="266" r:id="rId11"/>
    <p:sldId id="625" r:id="rId12"/>
    <p:sldId id="626" r:id="rId13"/>
    <p:sldId id="627" r:id="rId14"/>
    <p:sldId id="628" r:id="rId15"/>
    <p:sldId id="629" r:id="rId16"/>
    <p:sldId id="636" r:id="rId17"/>
    <p:sldId id="632" r:id="rId18"/>
    <p:sldId id="63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3534485328189"/>
          <c:y val="2.3073129032016911E-2"/>
          <c:w val="0.67515977690288753"/>
          <c:h val="0.79782677165354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Суходолье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1536</c:v>
                </c:pt>
                <c:pt idx="1">
                  <c:v>1560</c:v>
                </c:pt>
                <c:pt idx="2">
                  <c:v>1548</c:v>
                </c:pt>
                <c:pt idx="3">
                  <c:v>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1-4113-BEFC-1920A95161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Саперное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2671</c:v>
                </c:pt>
                <c:pt idx="1">
                  <c:v>2644</c:v>
                </c:pt>
                <c:pt idx="2">
                  <c:v>2625</c:v>
                </c:pt>
                <c:pt idx="3">
                  <c:v>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1-4113-BEFC-1920A95161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Ромашки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1163</c:v>
                </c:pt>
                <c:pt idx="1">
                  <c:v>1168</c:v>
                </c:pt>
                <c:pt idx="2">
                  <c:v>1155</c:v>
                </c:pt>
                <c:pt idx="3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1-4113-BEFC-1920A95161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Понтонное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358</c:v>
                </c:pt>
                <c:pt idx="1">
                  <c:v>378</c:v>
                </c:pt>
                <c:pt idx="2">
                  <c:v>370</c:v>
                </c:pt>
                <c:pt idx="3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11-4113-BEFC-1920A95161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Новая Деревня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120</c:v>
                </c:pt>
                <c:pt idx="1">
                  <c:v>120</c:v>
                </c:pt>
                <c:pt idx="2">
                  <c:v>115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1-4113-BEFC-1920A95161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Речное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11-4113-BEFC-1920A95161C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Лосево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145</c:v>
                </c:pt>
                <c:pt idx="1">
                  <c:v>146</c:v>
                </c:pt>
                <c:pt idx="2">
                  <c:v>140</c:v>
                </c:pt>
                <c:pt idx="3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11-4113-BEFC-1920A95161C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Лососево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11-4113-BEFC-1920A95161C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Шумилово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37</c:v>
                </c:pt>
                <c:pt idx="1">
                  <c:v>28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11-4113-BEFC-1920A95161C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Мыс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11-4113-BEFC-1920A9516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76032"/>
        <c:axId val="143867200"/>
      </c:barChart>
      <c:catAx>
        <c:axId val="1368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867200"/>
        <c:crosses val="autoZero"/>
        <c:auto val="1"/>
        <c:lblAlgn val="ctr"/>
        <c:lblOffset val="100"/>
        <c:noMultiLvlLbl val="0"/>
      </c:catAx>
      <c:valAx>
        <c:axId val="143867200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3687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75920922968866"/>
          <c:y val="0.20092198634579814"/>
          <c:w val="0.2159018239165838"/>
          <c:h val="0.58932403372851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 отражением удельного веса  расходов</a:t>
            </a:r>
          </a:p>
        </c:rich>
      </c:tx>
      <c:layout>
        <c:manualLayout>
          <c:xMode val="edge"/>
          <c:yMode val="edge"/>
          <c:x val="9.503890085639440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82233785594821E-2"/>
          <c:y val="0.20444261322206661"/>
          <c:w val="0.84648622743540103"/>
          <c:h val="0.7563451583248379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запланированно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D0F-4BDA-8C7A-58BE1D9307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D0F-4BDA-8C7A-58BE1D9307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D0F-4BDA-8C7A-58BE1D9307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D0F-4BDA-8C7A-58BE1D9307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D0F-4BDA-8C7A-58BE1D9307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D0F-4BDA-8C7A-58BE1D93074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D0F-4BDA-8C7A-58BE1D93074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D0F-4BDA-8C7A-58BE1D93074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D0F-4BDA-8C7A-58BE1D93074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BBB2-402E-B35D-851AD15B1395}"/>
              </c:ext>
            </c:extLst>
          </c:dPt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D0F-4BDA-8C7A-58BE1D9307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43BBC36-B3F5-45D4-AD0E-312F78C279CF}" type="CATEGORYNAME">
                      <a:rPr lang="ru-RU"/>
                      <a: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/>
                      <a:t>
</a:t>
                    </a:r>
                  </a:p>
                </c:rich>
              </c:tx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0F-4BDA-8C7A-58BE1D930743}"/>
                </c:ext>
              </c:extLst>
            </c:dLbl>
            <c:dLbl>
              <c:idx val="2"/>
              <c:layout>
                <c:manualLayout>
                  <c:x val="-1.8145160467308394E-2"/>
                  <c:y val="0.14516126398612714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0F-4BDA-8C7A-58BE1D930743}"/>
                </c:ext>
              </c:extLst>
            </c:dLbl>
            <c:dLbl>
              <c:idx val="3"/>
              <c:layout>
                <c:manualLayout>
                  <c:x val="0.19311635068778127"/>
                  <c:y val="0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0F-4BDA-8C7A-58BE1D930743}"/>
                </c:ext>
              </c:extLst>
            </c:dLbl>
            <c:dLbl>
              <c:idx val="4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D0F-4BDA-8C7A-58BE1D9307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0F-4BDA-8C7A-58BE1D930743}"/>
                </c:ext>
              </c:extLst>
            </c:dLbl>
            <c:dLbl>
              <c:idx val="6"/>
              <c:layout>
                <c:manualLayout>
                  <c:x val="3.8882486715660643E-2"/>
                  <c:y val="-0.13133638170173415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solidFill>
                    <a:schemeClr val="accent1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D0F-4BDA-8C7A-58BE1D930743}"/>
                </c:ext>
              </c:extLst>
            </c:dLbl>
            <c:dLbl>
              <c:idx val="7"/>
              <c:layout>
                <c:manualLayout>
                  <c:x val="2.9809906482006491E-2"/>
                  <c:y val="-0.12211979351213877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D0F-4BDA-8C7A-58BE1D930743}"/>
                </c:ext>
              </c:extLst>
            </c:dLbl>
            <c:dLbl>
              <c:idx val="8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D0F-4BDA-8C7A-58BE1D930743}"/>
                </c:ext>
              </c:extLst>
            </c:dLbl>
            <c:dLbl>
              <c:idx val="9"/>
              <c:layout>
                <c:manualLayout>
                  <c:x val="0.12572004038063611"/>
                  <c:y val="-2.112110394169434E-17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BB2-402E-B35D-851AD15B1395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Комунальное хозяйство</c:v>
                </c:pt>
                <c:pt idx="4">
                  <c:v>Благоустройство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Лист1!$B$3:$B$12</c:f>
              <c:numCache>
                <c:formatCode>#,##0.00</c:formatCode>
                <c:ptCount val="10"/>
                <c:pt idx="0">
                  <c:v>21249632.870000001</c:v>
                </c:pt>
                <c:pt idx="1">
                  <c:v>314600</c:v>
                </c:pt>
                <c:pt idx="2">
                  <c:v>7766281.7199999997</c:v>
                </c:pt>
                <c:pt idx="3">
                  <c:v>24566871.32</c:v>
                </c:pt>
                <c:pt idx="4">
                  <c:v>10863589.189999999</c:v>
                </c:pt>
                <c:pt idx="5">
                  <c:v>132000</c:v>
                </c:pt>
                <c:pt idx="6">
                  <c:v>549558.66</c:v>
                </c:pt>
                <c:pt idx="7">
                  <c:v>17903342.57</c:v>
                </c:pt>
                <c:pt idx="8">
                  <c:v>576151.63</c:v>
                </c:pt>
                <c:pt idx="9">
                  <c:v>2900605.01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F-4BDA-8C7A-58BE1D930743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исполнено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11B8-4289-B9CC-DF660C3E69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1B8-4289-B9CC-DF660C3E69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11B8-4289-B9CC-DF660C3E69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11B8-4289-B9CC-DF660C3E69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11B8-4289-B9CC-DF660C3E69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11B8-4289-B9CC-DF660C3E69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11B8-4289-B9CC-DF660C3E69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11B8-4289-B9CC-DF660C3E69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11B8-4289-B9CC-DF660C3E69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11B8-4289-B9CC-DF660C3E69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1B8-4289-B9CC-DF660C3E69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1B8-4289-B9CC-DF660C3E69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1B8-4289-B9CC-DF660C3E69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1B8-4289-B9CC-DF660C3E69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1B8-4289-B9CC-DF660C3E69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1B8-4289-B9CC-DF660C3E69C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1B8-4289-B9CC-DF660C3E69C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11B8-4289-B9CC-DF660C3E69C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1B8-4289-B9CC-DF660C3E69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1B8-4289-B9CC-DF660C3E69C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Комунальное хозяйство</c:v>
                </c:pt>
                <c:pt idx="4">
                  <c:v>Благоустройство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Лист1!$C$3:$C$12</c:f>
              <c:numCache>
                <c:formatCode>#,##0.00</c:formatCode>
                <c:ptCount val="10"/>
                <c:pt idx="0">
                  <c:v>20934785.5</c:v>
                </c:pt>
                <c:pt idx="1">
                  <c:v>314600</c:v>
                </c:pt>
                <c:pt idx="2">
                  <c:v>7259435.0199999996</c:v>
                </c:pt>
                <c:pt idx="3">
                  <c:v>24812061.039999999</c:v>
                </c:pt>
                <c:pt idx="4">
                  <c:v>10618399.470000001</c:v>
                </c:pt>
                <c:pt idx="5">
                  <c:v>132000</c:v>
                </c:pt>
                <c:pt idx="6">
                  <c:v>549558.66</c:v>
                </c:pt>
                <c:pt idx="7">
                  <c:v>17298187.190000001</c:v>
                </c:pt>
                <c:pt idx="8">
                  <c:v>576151.63</c:v>
                </c:pt>
                <c:pt idx="9">
                  <c:v>2858456.32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B8-4289-B9CC-DF660C3E69C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5000"/>
                    <a:lumMod val="102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МП «Развитие культуры и физической культуры в муниципальном образовании»</c:v>
                </c:pt>
                <c:pt idx="1">
                  <c:v>МП «Обеспечение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образовании»</c:v>
                </c:pt>
                <c:pt idx="2">
                  <c:v>МП «Благоустройство территории муниципального образования»</c:v>
                </c:pt>
                <c:pt idx="3">
                  <c:v>МП «Развитие автомобильных дорог муниципального образования»</c:v>
                </c:pt>
                <c:pt idx="4">
                  <c:v>МП «Устойчивое общественное развитие в муниципальном образовании»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20156.599999999999</c:v>
                </c:pt>
                <c:pt idx="1">
                  <c:v>16488.5</c:v>
                </c:pt>
                <c:pt idx="2">
                  <c:v>10618.4</c:v>
                </c:pt>
                <c:pt idx="3">
                  <c:v>5032.3999999999996</c:v>
                </c:pt>
                <c:pt idx="4">
                  <c:v>3373.7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E-4519-AE4F-05A33B4BBD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5000"/>
                    <a:lumMod val="102000"/>
                  </a:schemeClr>
                </a:gs>
                <a:gs pos="100000">
                  <a:schemeClr val="accent3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26366475531909E-2"/>
                  <c:y val="-2.3437498558224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DD-47BC-BE17-A10915438EC6}"/>
                </c:ext>
              </c:extLst>
            </c:dLbl>
            <c:dLbl>
              <c:idx val="3"/>
              <c:layout>
                <c:manualLayout>
                  <c:x val="3.7379418855899169E-2"/>
                  <c:y val="2.3437498558224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D-47BC-BE17-A10915438EC6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МП «Развитие культуры и физической культуры в муниципальном образовании»</c:v>
                </c:pt>
                <c:pt idx="1">
                  <c:v>МП «Обеспечение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образовании»</c:v>
                </c:pt>
                <c:pt idx="2">
                  <c:v>МП «Благоустройство территории муниципального образования»</c:v>
                </c:pt>
                <c:pt idx="3">
                  <c:v>МП «Развитие автомобильных дорог муниципального образования»</c:v>
                </c:pt>
                <c:pt idx="4">
                  <c:v>МП «Устойчивое общественное развитие в муниципальном образовании»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59764.6</c:v>
                </c:pt>
                <c:pt idx="1">
                  <c:v>2724.3</c:v>
                </c:pt>
                <c:pt idx="2">
                  <c:v>11697.3</c:v>
                </c:pt>
                <c:pt idx="3">
                  <c:v>5367.5</c:v>
                </c:pt>
                <c:pt idx="4">
                  <c:v>2402.6999999999998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0E-4519-AE4F-05A33B4BBD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0444736"/>
        <c:axId val="410445128"/>
      </c:barChart>
      <c:catAx>
        <c:axId val="4104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445128"/>
        <c:crosses val="autoZero"/>
        <c:auto val="1"/>
        <c:lblAlgn val="ctr"/>
        <c:lblOffset val="100"/>
        <c:noMultiLvlLbl val="0"/>
      </c:catAx>
      <c:valAx>
        <c:axId val="41044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4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accent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показатели  бюджета с 2023 по 2024год </a:t>
            </a:r>
          </a:p>
        </c:rich>
      </c:tx>
      <c:layout>
        <c:manualLayout>
          <c:xMode val="edge"/>
          <c:yMode val="edge"/>
          <c:x val="0.18561443364530378"/>
          <c:y val="1.044923579919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5000"/>
                    <a:lumMod val="102000"/>
                  </a:schemeClr>
                </a:gs>
                <a:gs pos="100000">
                  <a:schemeClr val="accent1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доходная часть бюджета </c:v>
                </c:pt>
                <c:pt idx="1">
                  <c:v>расходная часть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88597.5</c:v>
                </c:pt>
                <c:pt idx="1">
                  <c:v>108665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1-4117-9DC5-59DF694F5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5000"/>
                    <a:lumMod val="102000"/>
                  </a:schemeClr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доходная часть бюджета </c:v>
                </c:pt>
                <c:pt idx="1">
                  <c:v>расходная часть бюджета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108665</c:v>
                </c:pt>
                <c:pt idx="1">
                  <c:v>112165.8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1-4117-9DC5-59DF694F5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6789376"/>
        <c:axId val="286789768"/>
      </c:barChart>
      <c:catAx>
        <c:axId val="2867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789768"/>
        <c:crosses val="autoZero"/>
        <c:auto val="1"/>
        <c:lblAlgn val="ctr"/>
        <c:lblOffset val="100"/>
        <c:noMultiLvlLbl val="0"/>
      </c:catAx>
      <c:valAx>
        <c:axId val="28678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67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76707760440409"/>
          <c:y val="0.92911435766396344"/>
          <c:w val="0.80277646353470311"/>
          <c:h val="7.0885642336036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28B54-D113-4B0A-A513-D104260B7583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FDDEE-0B72-40C6-B60E-9D9B9DB0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9541-B0EA-4586-A6E5-9F2E500631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F0D2E-DE08-4445-A8A6-73CA201FC38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3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19541-B0EA-4586-A6E5-9F2E500631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6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1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5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4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20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3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9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5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4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8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2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7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7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3FA3-612C-4003-BD8C-0B453F894F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7759-C370-4320-AC7B-343586DBA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0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95" y="183208"/>
            <a:ext cx="770890" cy="974828"/>
          </a:xfrm>
          <a:prstGeom prst="rect">
            <a:avLst/>
          </a:prstGeom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65A9969B-0E39-46AD-9D00-5EB252B7F3EC}"/>
              </a:ext>
            </a:extLst>
          </p:cNvPr>
          <p:cNvGraphicFramePr>
            <a:graphicFrameLocks noGrp="1"/>
          </p:cNvGraphicFramePr>
          <p:nvPr/>
        </p:nvGraphicFramePr>
        <p:xfrm>
          <a:off x="516836" y="357809"/>
          <a:ext cx="10724321" cy="598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321">
                  <a:extLst>
                    <a:ext uri="{9D8B030D-6E8A-4147-A177-3AD203B41FA5}">
                      <a16:colId xmlns:a16="http://schemas.microsoft.com/office/drawing/2014/main" val="925527159"/>
                    </a:ext>
                  </a:extLst>
                </a:gridCol>
              </a:tblGrid>
              <a:tr h="5983356">
                <a:tc>
                  <a:txBody>
                    <a:bodyPr/>
                    <a:lstStyle/>
                    <a:p>
                      <a:pPr algn="ctr"/>
                      <a:endParaRPr lang="ru-RU" sz="80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8521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7608" y="33265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численность населения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26090" y="917432"/>
          <a:ext cx="8856984" cy="575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594" y="228962"/>
            <a:ext cx="6397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1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91E1D4-E971-4626-B2BA-176E23DE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3" y="167952"/>
            <a:ext cx="10506268" cy="1080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Исполнение бюджета за 2023 год </a:t>
            </a:r>
            <a:br>
              <a:rPr lang="ru-RU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формирование бюджета  на 2024 год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5751D2-5239-4C80-8D9D-B3F4195A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92" y="2396155"/>
            <a:ext cx="10524929" cy="3687403"/>
          </a:xfrm>
        </p:spPr>
        <p:txBody>
          <a:bodyPr/>
          <a:lstStyle/>
          <a:p>
            <a:pPr algn="just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738D93-1373-4332-8E1A-C665FCDB0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08574"/>
              </p:ext>
            </p:extLst>
          </p:nvPr>
        </p:nvGraphicFramePr>
        <p:xfrm>
          <a:off x="843798" y="2381551"/>
          <a:ext cx="10506267" cy="3407263"/>
        </p:xfrm>
        <a:graphic>
          <a:graphicData uri="http://schemas.openxmlformats.org/drawingml/2006/table">
            <a:tbl>
              <a:tblPr firstRow="1" firstCol="1" bandRow="1"/>
              <a:tblGrid>
                <a:gridCol w="5454157">
                  <a:extLst>
                    <a:ext uri="{9D8B030D-6E8A-4147-A177-3AD203B41FA5}">
                      <a16:colId xmlns:a16="http://schemas.microsoft.com/office/drawing/2014/main" val="3675262981"/>
                    </a:ext>
                  </a:extLst>
                </a:gridCol>
                <a:gridCol w="2685581">
                  <a:extLst>
                    <a:ext uri="{9D8B030D-6E8A-4147-A177-3AD203B41FA5}">
                      <a16:colId xmlns:a16="http://schemas.microsoft.com/office/drawing/2014/main" val="3043627080"/>
                    </a:ext>
                  </a:extLst>
                </a:gridCol>
                <a:gridCol w="2366529">
                  <a:extLst>
                    <a:ext uri="{9D8B030D-6E8A-4147-A177-3AD203B41FA5}">
                      <a16:colId xmlns:a16="http://schemas.microsoft.com/office/drawing/2014/main" val="3984537944"/>
                    </a:ext>
                  </a:extLst>
                </a:gridCol>
              </a:tblGrid>
              <a:tr h="1204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характеристики местного бюджета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 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982445"/>
                  </a:ext>
                </a:extLst>
              </a:tr>
              <a:tr h="659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88 597,52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5325" algn="l"/>
                        </a:tabLst>
                        <a:defRPr/>
                      </a:pPr>
                      <a:endParaRPr lang="ru-RU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5325" algn="l"/>
                        </a:tabLst>
                        <a:defRPr/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108 665,8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08792"/>
                  </a:ext>
                </a:extLst>
              </a:tr>
              <a:tr h="659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82 966,4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112 165,8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329017"/>
                  </a:ext>
                </a:extLst>
              </a:tr>
              <a:tr h="864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+5631,12</a:t>
                      </a:r>
                      <a:endParaRPr lang="ru-RU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5325" algn="l"/>
                        </a:tabLst>
                      </a:pPr>
                      <a:r>
                        <a:rPr lang="ru-RU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0231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592499-0C0D-4338-A47E-2F8201B1CAF0}"/>
              </a:ext>
            </a:extLst>
          </p:cNvPr>
          <p:cNvSpPr/>
          <p:nvPr/>
        </p:nvSpPr>
        <p:spPr>
          <a:xfrm>
            <a:off x="2136710" y="317241"/>
            <a:ext cx="8985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за  2023 год</a:t>
            </a:r>
            <a:endParaRPr lang="ru-RU" sz="3200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E5DB3B-44CB-428B-B4DC-219C3AAB8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05466"/>
              </p:ext>
            </p:extLst>
          </p:nvPr>
        </p:nvGraphicFramePr>
        <p:xfrm>
          <a:off x="327171" y="1047314"/>
          <a:ext cx="11168143" cy="579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72">
                  <a:extLst>
                    <a:ext uri="{9D8B030D-6E8A-4147-A177-3AD203B41FA5}">
                      <a16:colId xmlns:a16="http://schemas.microsoft.com/office/drawing/2014/main" val="3238771421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1091816575"/>
                    </a:ext>
                  </a:extLst>
                </a:gridCol>
                <a:gridCol w="2240297">
                  <a:extLst>
                    <a:ext uri="{9D8B030D-6E8A-4147-A177-3AD203B41FA5}">
                      <a16:colId xmlns:a16="http://schemas.microsoft.com/office/drawing/2014/main" val="1620432601"/>
                    </a:ext>
                  </a:extLst>
                </a:gridCol>
                <a:gridCol w="1503589">
                  <a:extLst>
                    <a:ext uri="{9D8B030D-6E8A-4147-A177-3AD203B41FA5}">
                      <a16:colId xmlns:a16="http://schemas.microsoft.com/office/drawing/2014/main" val="2396757196"/>
                    </a:ext>
                  </a:extLst>
                </a:gridCol>
              </a:tblGrid>
              <a:tr h="6116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бюджетные ассигнования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3086394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86800,0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88597,5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4876079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Местные доходы всего: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43113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44911,7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9552015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8493тыс.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8497,7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6412279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товары, работы, услуги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4571,4тыс.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5320,9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4635510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289,1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56316737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 физических лиц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6450,7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7251,9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33603582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17612,7тыс.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17769,7тыс.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7888437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6,9тыс.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2572437"/>
                  </a:ext>
                </a:extLst>
              </a:tr>
              <a:tr h="40654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4442,9тыс.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4529,1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2733570"/>
                  </a:ext>
                </a:extLst>
              </a:tr>
              <a:tr h="4567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реализации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1151,6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1151,6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6192496"/>
                  </a:ext>
                </a:extLst>
              </a:tr>
              <a:tr h="4567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неналоговые доходы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94,6 тыс.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0308866"/>
                  </a:ext>
                </a:extLst>
              </a:tr>
              <a:tr h="6662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программах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43687,1тыс. руб.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43685,8тыс.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85464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1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DC71FB-AC4C-45F3-A542-D4BB2F9BB9EA}"/>
              </a:ext>
            </a:extLst>
          </p:cNvPr>
          <p:cNvSpPr/>
          <p:nvPr/>
        </p:nvSpPr>
        <p:spPr>
          <a:xfrm>
            <a:off x="835379" y="372533"/>
            <a:ext cx="10690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расходной части бюджета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 2023 год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0160D5-9A51-4944-BFE4-BAE813610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02584"/>
              </p:ext>
            </p:extLst>
          </p:nvPr>
        </p:nvGraphicFramePr>
        <p:xfrm>
          <a:off x="666041" y="1449751"/>
          <a:ext cx="11332478" cy="4419600"/>
        </p:xfrm>
        <a:graphic>
          <a:graphicData uri="http://schemas.openxmlformats.org/drawingml/2006/table">
            <a:tbl>
              <a:tblPr/>
              <a:tblGrid>
                <a:gridCol w="5623441">
                  <a:extLst>
                    <a:ext uri="{9D8B030D-6E8A-4147-A177-3AD203B41FA5}">
                      <a16:colId xmlns:a16="http://schemas.microsoft.com/office/drawing/2014/main" val="2223850663"/>
                    </a:ext>
                  </a:extLst>
                </a:gridCol>
                <a:gridCol w="2639833">
                  <a:extLst>
                    <a:ext uri="{9D8B030D-6E8A-4147-A177-3AD203B41FA5}">
                      <a16:colId xmlns:a16="http://schemas.microsoft.com/office/drawing/2014/main" val="2286384346"/>
                    </a:ext>
                  </a:extLst>
                </a:gridCol>
                <a:gridCol w="1940118">
                  <a:extLst>
                    <a:ext uri="{9D8B030D-6E8A-4147-A177-3AD203B41FA5}">
                      <a16:colId xmlns:a16="http://schemas.microsoft.com/office/drawing/2014/main" val="3820067484"/>
                    </a:ext>
                  </a:extLst>
                </a:gridCol>
                <a:gridCol w="1129086">
                  <a:extLst>
                    <a:ext uri="{9D8B030D-6E8A-4147-A177-3AD203B41FA5}">
                      <a16:colId xmlns:a16="http://schemas.microsoft.com/office/drawing/2014/main" val="3251344367"/>
                    </a:ext>
                  </a:extLst>
                </a:gridCol>
              </a:tblGrid>
              <a:tr h="202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( тыс. руб.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(тыс. руб.)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 исполнение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6522543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21 249. 6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20 934. 7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98,5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2688445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8578445"/>
                  </a:ext>
                </a:extLst>
              </a:tr>
              <a:tr h="1841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6682887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7 766.3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7 259. 4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93,5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955069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35 430.5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32 987.2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8262402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4 769. 9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4 733. 5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99,2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2305191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10 618. 4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4601002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6826426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3814674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49890520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17 903. 3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96,6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7871558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16 787. 5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307633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100,0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8297210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2 858. 5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98,5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9595020"/>
                  </a:ext>
                </a:extLst>
              </a:tr>
              <a:tr h="10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2 900. 6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2 858. 4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98,5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863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40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3000823-F9C2-496E-88E8-AC79490C7C57}"/>
              </a:ext>
            </a:extLst>
          </p:cNvPr>
          <p:cNvGraphicFramePr/>
          <p:nvPr/>
        </p:nvGraphicFramePr>
        <p:xfrm>
          <a:off x="1060697" y="183745"/>
          <a:ext cx="9798756" cy="601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3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E4039-9889-40E5-85D5-8A6BD80D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375902"/>
            <a:ext cx="10312247" cy="59993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за 2023 год и  план на 2024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A5C78CE-579E-4E32-9311-2C161B8C41FD}"/>
              </a:ext>
            </a:extLst>
          </p:cNvPr>
          <p:cNvGraphicFramePr>
            <a:graphicFrameLocks noGrp="1"/>
          </p:cNvGraphicFramePr>
          <p:nvPr/>
        </p:nvGraphicFramePr>
        <p:xfrm>
          <a:off x="556591" y="975835"/>
          <a:ext cx="11131826" cy="58361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979504">
                  <a:extLst>
                    <a:ext uri="{9D8B030D-6E8A-4147-A177-3AD203B41FA5}">
                      <a16:colId xmlns:a16="http://schemas.microsoft.com/office/drawing/2014/main" val="122631086"/>
                    </a:ext>
                  </a:extLst>
                </a:gridCol>
                <a:gridCol w="1010530">
                  <a:extLst>
                    <a:ext uri="{9D8B030D-6E8A-4147-A177-3AD203B41FA5}">
                      <a16:colId xmlns:a16="http://schemas.microsoft.com/office/drawing/2014/main" val="954158562"/>
                    </a:ext>
                  </a:extLst>
                </a:gridCol>
                <a:gridCol w="1141792">
                  <a:extLst>
                    <a:ext uri="{9D8B030D-6E8A-4147-A177-3AD203B41FA5}">
                      <a16:colId xmlns:a16="http://schemas.microsoft.com/office/drawing/2014/main" val="3691762337"/>
                    </a:ext>
                  </a:extLst>
                </a:gridCol>
              </a:tblGrid>
              <a:tr h="4281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2024г.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5874474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и физической культуры в муниципальном образовании»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20 156,6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59 764,6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6325146"/>
                  </a:ext>
                </a:extLst>
              </a:tr>
              <a:tr h="2344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бюджет Ленинградской области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3531,0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33 465,5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2131530"/>
                  </a:ext>
                </a:extLst>
              </a:tr>
              <a:tr h="2344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16625,6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26 299,1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7690013"/>
                  </a:ext>
                </a:extLst>
              </a:tr>
              <a:tr h="837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16 488,5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2 724,3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5629929"/>
                  </a:ext>
                </a:extLst>
              </a:tr>
              <a:tr h="246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бюджет Ленинградской области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9190,4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9769314"/>
                  </a:ext>
                </a:extLst>
              </a:tr>
              <a:tr h="246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7298,1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2 724,3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8714360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«Благоустройство территории муниципального образования»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10 618,4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11 697,3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5856489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бюджет Ленинградской области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237,6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7395127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10 380,8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11 697,3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452975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автомобильных дорог муниципального образования»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5 032,4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5 367,5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6106453"/>
                  </a:ext>
                </a:extLst>
              </a:tr>
              <a:tr h="295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бюджет Ленинградской области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1383444"/>
                  </a:ext>
                </a:extLst>
              </a:tr>
              <a:tr h="295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55032,4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5367,5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3945941"/>
                  </a:ext>
                </a:extLst>
              </a:tr>
              <a:tr h="295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«Устойчивое общественное развитие в муниципальном образовании»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3 373,7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2 402,7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8680777"/>
                  </a:ext>
                </a:extLst>
              </a:tr>
              <a:tr h="295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бюджет Ленинградской области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2 272,4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2 225,2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5290593"/>
                  </a:ext>
                </a:extLst>
              </a:tr>
              <a:tr h="295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 бюджет </a:t>
                      </a: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1 101,3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177,5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8316826"/>
                  </a:ext>
                </a:extLst>
              </a:tr>
              <a:tr h="481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0" marR="617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55669,6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81956,4</a:t>
                      </a:r>
                    </a:p>
                  </a:txBody>
                  <a:tcPr marL="61780" marR="617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198199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F89D7-AE32-4FE1-897D-22046041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053" y="357809"/>
            <a:ext cx="8683348" cy="80506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муниципальных программ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F1166ED-4885-4337-8485-9E26BF831F0F}"/>
              </a:ext>
            </a:extLst>
          </p:cNvPr>
          <p:cNvGraphicFramePr/>
          <p:nvPr/>
        </p:nvGraphicFramePr>
        <p:xfrm>
          <a:off x="924339" y="1083365"/>
          <a:ext cx="10437928" cy="480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66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3C17D-2CDC-47F1-9B82-090D442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3" y="358346"/>
            <a:ext cx="10283568" cy="9885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на 2024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E488E74-8B7A-43B6-ABAC-71B132089F60}"/>
              </a:ext>
            </a:extLst>
          </p:cNvPr>
          <p:cNvGraphicFramePr>
            <a:graphicFrameLocks noGrp="1"/>
          </p:cNvGraphicFramePr>
          <p:nvPr/>
        </p:nvGraphicFramePr>
        <p:xfrm>
          <a:off x="667910" y="975834"/>
          <a:ext cx="11083366" cy="531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302">
                  <a:extLst>
                    <a:ext uri="{9D8B030D-6E8A-4147-A177-3AD203B41FA5}">
                      <a16:colId xmlns:a16="http://schemas.microsoft.com/office/drawing/2014/main" val="4146770197"/>
                    </a:ext>
                  </a:extLst>
                </a:gridCol>
                <a:gridCol w="5581064">
                  <a:extLst>
                    <a:ext uri="{9D8B030D-6E8A-4147-A177-3AD203B41FA5}">
                      <a16:colId xmlns:a16="http://schemas.microsoft.com/office/drawing/2014/main" val="1648406350"/>
                    </a:ext>
                  </a:extLst>
                </a:gridCol>
              </a:tblGrid>
              <a:tr h="37057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8755991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108 665,8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1104007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Местные доходы: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38 578,0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3567111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944812"/>
                  </a:ext>
                </a:extLst>
              </a:tr>
              <a:tr h="471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3214386"/>
                  </a:ext>
                </a:extLst>
              </a:tr>
              <a:tr h="471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товары, работы, услуги (акцизы)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8931052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37736295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00101948"/>
                  </a:ext>
                </a:extLst>
              </a:tr>
              <a:tr h="401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2077706"/>
                  </a:ext>
                </a:extLst>
              </a:tr>
              <a:tr h="49818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5 045,0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0341940"/>
                  </a:ext>
                </a:extLst>
              </a:tr>
              <a:tr h="542635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2499522"/>
                  </a:ext>
                </a:extLst>
              </a:tr>
              <a:tr h="54263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программах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70 087,8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2110464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3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2C2FCA-925B-49EB-BDF8-45D05FC2A613}"/>
              </a:ext>
            </a:extLst>
          </p:cNvPr>
          <p:cNvGraphicFramePr/>
          <p:nvPr/>
        </p:nvGraphicFramePr>
        <p:xfrm>
          <a:off x="1991544" y="260648"/>
          <a:ext cx="83529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2" y="183745"/>
            <a:ext cx="63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8320" y="223538"/>
            <a:ext cx="640135" cy="7925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4E0E7A-1C2F-4060-9FA4-171CAE853B12}"/>
              </a:ext>
            </a:extLst>
          </p:cNvPr>
          <p:cNvSpPr/>
          <p:nvPr/>
        </p:nvSpPr>
        <p:spPr>
          <a:xfrm>
            <a:off x="1111526" y="1016087"/>
            <a:ext cx="9968948" cy="5078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проекту решения совета депутатов Ромашкинского  сельского поселения Приозерского муниципального района Ленинградской области «Об утверждении отчета об исполнении бюджета Ромашкинского  сельского поселения Приозерского муниципального района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год»</a:t>
            </a:r>
          </a:p>
        </p:txBody>
      </p:sp>
    </p:spTree>
    <p:extLst>
      <p:ext uri="{BB962C8B-B14F-4D97-AF65-F5344CB8AC3E}">
        <p14:creationId xmlns:p14="http://schemas.microsoft.com/office/powerpoint/2010/main" val="28762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FE0FA-FFB3-4B0D-AF7A-D324E97A098D}"/>
              </a:ext>
            </a:extLst>
          </p:cNvPr>
          <p:cNvSpPr/>
          <p:nvPr/>
        </p:nvSpPr>
        <p:spPr>
          <a:xfrm>
            <a:off x="914399" y="751344"/>
            <a:ext cx="104559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 Ромашкинского сельского поселения!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Ромашкинского сельского поселения Приозерского муниципального района составляет «Бюджет для граждан», который содержит основные положения проекта решения о бюджете и отчета о его исполнении в доступной и понятной форме. По своей сути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Информацию о бюджетном процессе и аналитический материал доступен на сайте Очень надеемся, что «Бюджет для граждан» станет доступным источником для повышения финансовой грамотности наших жителей и активизации общественного контроля за муниципальными расходами.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39447-2DE7-4B06-9099-5555045F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683" y="178199"/>
            <a:ext cx="76816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AE995A-0B8A-4A60-A0EB-5239F4B9827D}"/>
              </a:ext>
            </a:extLst>
          </p:cNvPr>
          <p:cNvSpPr/>
          <p:nvPr/>
        </p:nvSpPr>
        <p:spPr>
          <a:xfrm>
            <a:off x="900617" y="3706592"/>
            <a:ext cx="10390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- документ, содержащий основные положения решений о бюджете и отчёте о его исполнении в виде открытой и понятной информации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627583-2CD5-4D11-8070-94B0CC84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952" y="237129"/>
            <a:ext cx="768163" cy="975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29F038-84BB-4248-9894-45E28A1EB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596863"/>
            <a:ext cx="10625460" cy="28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9C4C58-E898-413A-87B6-B0D51BDB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257" y="257711"/>
            <a:ext cx="768163" cy="9754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0E94AF-79FC-453D-A8A8-CB71F4995A78}"/>
              </a:ext>
            </a:extLst>
          </p:cNvPr>
          <p:cNvSpPr/>
          <p:nvPr/>
        </p:nvSpPr>
        <p:spPr>
          <a:xfrm>
            <a:off x="417443" y="376101"/>
            <a:ext cx="13488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96DCBA-6729-4109-AE55-9B600210A93E}"/>
              </a:ext>
            </a:extLst>
          </p:cNvPr>
          <p:cNvSpPr/>
          <p:nvPr/>
        </p:nvSpPr>
        <p:spPr>
          <a:xfrm>
            <a:off x="417443" y="1366898"/>
            <a:ext cx="10614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аналитический документ, разрабатываемый в целях предоставления гражданам актуальной информации об отчете об исполнении бюджета поселения в формате, доступном для широкого круга пользователей. В представленной информации отражены положения проекта отчета об исполнении бюджета поселения за 2023 год.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B39E5D-630E-48FF-AD7C-0100E906E5F6}"/>
              </a:ext>
            </a:extLst>
          </p:cNvPr>
          <p:cNvSpPr/>
          <p:nvPr/>
        </p:nvSpPr>
        <p:spPr>
          <a:xfrm>
            <a:off x="500269" y="3429000"/>
            <a:ext cx="11191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получение обратной связи от граждан по интересующим их вопросам. Отчет за 2023 год проекта решения Совета Ромашкинского сельского поселения «Об исполнении бюджета Ромашкинского сельского поселения за 2023 год» , внесённого на рассмотрение в Совет депутатов Ромашкинского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298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44F2F-3C04-4B66-A7CB-6E7A6642A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257" y="257711"/>
            <a:ext cx="768163" cy="9754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924179-4C3D-4163-B0E0-47E75A2652B7}"/>
              </a:ext>
            </a:extLst>
          </p:cNvPr>
          <p:cNvSpPr/>
          <p:nvPr/>
        </p:nvSpPr>
        <p:spPr>
          <a:xfrm>
            <a:off x="732412" y="601543"/>
            <a:ext cx="109560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финансовой грамотности населения;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Раскрытие информации о и деятельности органов власти;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Площадка для взаимодействия власти и гражданина, общественный контроль.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Доступность и понятность информации для широкого круга пользователей;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Предоставление сведений о бюджете в наглядном виде, ориентация на визуализацию данных;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Консолидация в единой точке всех основных сведений о бюджете.</a:t>
            </a: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Свободный доступ к информации о бюджете и деятельности органов власти;</a:t>
            </a:r>
          </a:p>
          <a:p>
            <a:pPr marL="457200" indent="-457200" algn="just">
              <a:buAutoNum type="arabicPlain" startAt="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формирования и расходования бюджетных средств </a:t>
            </a:r>
          </a:p>
          <a:p>
            <a:pPr marL="457200" indent="-457200" algn="just">
              <a:buAutoNum type="arabicPeriod" startAt="3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общества и вовлечение граждан в диалог с органами власти.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6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5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7529" y="4539257"/>
            <a:ext cx="859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Ромашкинского сельского поселения  Приозерского муниципального района Ленинградской области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42" y="204860"/>
            <a:ext cx="770890" cy="974828"/>
          </a:xfrm>
          <a:prstGeom prst="rect">
            <a:avLst/>
          </a:prstGeom>
        </p:spPr>
      </p:pic>
      <p:pic>
        <p:nvPicPr>
          <p:cNvPr id="11" name="Picture 3" descr="C:\Users\Nadegda\Desktop\Отчет главы\IMG_1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048418"/>
            <a:ext cx="2235829" cy="1490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050631"/>
            <a:ext cx="2206625" cy="1474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на\Desktop\0_ccfb1_c4b44619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053448"/>
            <a:ext cx="2162397" cy="1485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7" descr="C:\Users\Nadegda\Desktop\Отчет главы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3036789"/>
            <a:ext cx="2003291" cy="15024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C:\Users\Nadegda\Desktop\Отчет главы\IMG_20161102_1526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98" y="1574023"/>
            <a:ext cx="1967999" cy="14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10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12" y="188642"/>
            <a:ext cx="639705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22" b="88606" l="5227" r="93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2" t="9932" r="6502" b="9095"/>
          <a:stretch/>
        </p:blipFill>
        <p:spPr bwMode="auto">
          <a:xfrm>
            <a:off x="1703512" y="1124745"/>
            <a:ext cx="8371264" cy="522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528" y="188642"/>
            <a:ext cx="76328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Ромашкинское сельское поселение</a:t>
            </a: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4E67C8">
                  <a:lumMod val="75000"/>
                </a:srgb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4E67C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38999 га</a:t>
            </a:r>
          </a:p>
        </p:txBody>
      </p:sp>
    </p:spTree>
    <p:extLst>
      <p:ext uri="{BB962C8B-B14F-4D97-AF65-F5344CB8AC3E}">
        <p14:creationId xmlns:p14="http://schemas.microsoft.com/office/powerpoint/2010/main" val="404802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1102</Words>
  <Application>Microsoft Office PowerPoint</Application>
  <PresentationFormat>Широкоэкранный</PresentationFormat>
  <Paragraphs>263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за 2023 год  и формирование бюджета  на 2024 год</vt:lpstr>
      <vt:lpstr>Презентация PowerPoint</vt:lpstr>
      <vt:lpstr>Презентация PowerPoint</vt:lpstr>
      <vt:lpstr>Презентация PowerPoint</vt:lpstr>
      <vt:lpstr>Исполнение муниципальных программ за 2023 год и  план на 2024 год</vt:lpstr>
      <vt:lpstr>Показатели муниципальных программ</vt:lpstr>
      <vt:lpstr>Доходы бюджета на 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2024-05-14T12:47:31Z</dcterms:created>
  <dcterms:modified xsi:type="dcterms:W3CDTF">2024-05-15T06:31:37Z</dcterms:modified>
</cp:coreProperties>
</file>