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</p:sldMasterIdLst>
  <p:notesMasterIdLst>
    <p:notesMasterId r:id="rId11"/>
  </p:notesMasterIdLst>
  <p:sldIdLst>
    <p:sldId id="625" r:id="rId3"/>
    <p:sldId id="626" r:id="rId4"/>
    <p:sldId id="627" r:id="rId5"/>
    <p:sldId id="628" r:id="rId6"/>
    <p:sldId id="629" r:id="rId7"/>
    <p:sldId id="636" r:id="rId8"/>
    <p:sldId id="632" r:id="rId9"/>
    <p:sldId id="635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87802" autoAdjust="0"/>
  </p:normalViewPr>
  <p:slideViewPr>
    <p:cSldViewPr snapToGrid="0">
      <p:cViewPr varScale="1">
        <p:scale>
          <a:sx n="96" d="100"/>
          <a:sy n="96" d="100"/>
        </p:scale>
        <p:origin x="96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 отражением удельного веса  расходов</a:t>
            </a:r>
          </a:p>
        </c:rich>
      </c:tx>
      <c:layout>
        <c:manualLayout>
          <c:xMode val="edge"/>
          <c:yMode val="edge"/>
          <c:x val="9.5038900856394409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282233785594821E-2"/>
          <c:y val="0.20444261322206661"/>
          <c:w val="0.84648622743540103"/>
          <c:h val="0.75634515832483795"/>
        </c:manualLayout>
      </c:layout>
      <c:pie3D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запланированно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D0F-4BDA-8C7A-58BE1D9307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D0F-4BDA-8C7A-58BE1D9307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8D0F-4BDA-8C7A-58BE1D9307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D0F-4BDA-8C7A-58BE1D9307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8D0F-4BDA-8C7A-58BE1D9307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8D0F-4BDA-8C7A-58BE1D9307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D0F-4BDA-8C7A-58BE1D9307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8D0F-4BDA-8C7A-58BE1D9307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8D0F-4BDA-8C7A-58BE1D9307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BBB2-402E-B35D-851AD15B1395}"/>
              </c:ext>
            </c:extLst>
          </c:dPt>
          <c:dLbls>
            <c:dLbl>
              <c:idx val="0"/>
              <c:spPr>
                <a:solidFill>
                  <a:schemeClr val="bg2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8D0F-4BDA-8C7A-58BE1D930743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43BBC36-B3F5-45D4-AD0E-312F78C279CF}" type="CATEGORYNAME">
                      <a:rPr lang="ru-RU"/>
                      <a: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/>
                      <a:t>
</a:t>
                    </a:r>
                  </a:p>
                </c:rich>
              </c:tx>
              <c:spPr>
                <a:solidFill>
                  <a:schemeClr val="bg2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D0F-4BDA-8C7A-58BE1D930743}"/>
                </c:ext>
              </c:extLst>
            </c:dLbl>
            <c:dLbl>
              <c:idx val="2"/>
              <c:layout>
                <c:manualLayout>
                  <c:x val="-1.8145160467308394E-2"/>
                  <c:y val="0.14516126398612714"/>
                </c:manualLayout>
              </c:layout>
              <c:spPr>
                <a:solidFill>
                  <a:schemeClr val="bg2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0F-4BDA-8C7A-58BE1D930743}"/>
                </c:ext>
              </c:extLst>
            </c:dLbl>
            <c:dLbl>
              <c:idx val="3"/>
              <c:layout>
                <c:manualLayout>
                  <c:x val="0.19311635068778127"/>
                  <c:y val="0"/>
                </c:manualLayout>
              </c:layout>
              <c:spPr>
                <a:solidFill>
                  <a:schemeClr val="bg2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0F-4BDA-8C7A-58BE1D930743}"/>
                </c:ext>
              </c:extLst>
            </c:dLbl>
            <c:dLbl>
              <c:idx val="4"/>
              <c:spPr>
                <a:solidFill>
                  <a:schemeClr val="bg2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8D0F-4BDA-8C7A-58BE1D93074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0F-4BDA-8C7A-58BE1D930743}"/>
                </c:ext>
              </c:extLst>
            </c:dLbl>
            <c:dLbl>
              <c:idx val="6"/>
              <c:layout>
                <c:manualLayout>
                  <c:x val="3.8882486715660643E-2"/>
                  <c:y val="-0.13133638170173415"/>
                </c:manualLayout>
              </c:layout>
              <c:spPr>
                <a:solidFill>
                  <a:schemeClr val="bg2">
                    <a:lumMod val="75000"/>
                  </a:schemeClr>
                </a:solidFill>
                <a:ln>
                  <a:solidFill>
                    <a:schemeClr val="accent1">
                      <a:lumMod val="60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8D0F-4BDA-8C7A-58BE1D930743}"/>
                </c:ext>
              </c:extLst>
            </c:dLbl>
            <c:dLbl>
              <c:idx val="7"/>
              <c:layout>
                <c:manualLayout>
                  <c:x val="2.9809906482006491E-2"/>
                  <c:y val="-0.12211979351213877"/>
                </c:manualLayout>
              </c:layout>
              <c:spPr>
                <a:solidFill>
                  <a:schemeClr val="bg2">
                    <a:lumMod val="75000"/>
                  </a:schemeClr>
                </a:solidFill>
                <a:ln>
                  <a:solidFill>
                    <a:schemeClr val="accent2">
                      <a:lumMod val="60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8D0F-4BDA-8C7A-58BE1D930743}"/>
                </c:ext>
              </c:extLst>
            </c:dLbl>
            <c:dLbl>
              <c:idx val="8"/>
              <c:spPr>
                <a:solidFill>
                  <a:schemeClr val="bg2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8D0F-4BDA-8C7A-58BE1D930743}"/>
                </c:ext>
              </c:extLst>
            </c:dLbl>
            <c:dLbl>
              <c:idx val="9"/>
              <c:layout>
                <c:manualLayout>
                  <c:x val="0.12572004038063611"/>
                  <c:y val="-2.112110394169434E-17"/>
                </c:manualLayout>
              </c:layout>
              <c:spPr>
                <a:solidFill>
                  <a:schemeClr val="bg2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BB2-402E-B35D-851AD15B1395}"/>
                </c:ext>
              </c:extLst>
            </c:dLbl>
            <c:spPr>
              <a:solidFill>
                <a:schemeClr val="bg2">
                  <a:lumMod val="75000"/>
                </a:schemeClr>
              </a:solidFill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Комунальное хозяйство</c:v>
                </c:pt>
                <c:pt idx="4">
                  <c:v>Благоустройство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Лист1!$B$3:$B$12</c:f>
              <c:numCache>
                <c:formatCode>#,##0.00</c:formatCode>
                <c:ptCount val="10"/>
                <c:pt idx="0">
                  <c:v>21249632.870000001</c:v>
                </c:pt>
                <c:pt idx="1">
                  <c:v>314600</c:v>
                </c:pt>
                <c:pt idx="2">
                  <c:v>7766281.7199999997</c:v>
                </c:pt>
                <c:pt idx="3">
                  <c:v>24566871.32</c:v>
                </c:pt>
                <c:pt idx="4">
                  <c:v>10863589.189999999</c:v>
                </c:pt>
                <c:pt idx="5">
                  <c:v>132000</c:v>
                </c:pt>
                <c:pt idx="6">
                  <c:v>549558.66</c:v>
                </c:pt>
                <c:pt idx="7">
                  <c:v>17903342.57</c:v>
                </c:pt>
                <c:pt idx="8">
                  <c:v>576151.63</c:v>
                </c:pt>
                <c:pt idx="9">
                  <c:v>2900605.01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0F-4BDA-8C7A-58BE1D930743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исполнено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11B8-4289-B9CC-DF660C3E69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11B8-4289-B9CC-DF660C3E69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11B8-4289-B9CC-DF660C3E69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11B8-4289-B9CC-DF660C3E69C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11B8-4289-B9CC-DF660C3E69C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9-11B8-4289-B9CC-DF660C3E69C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A-11B8-4289-B9CC-DF660C3E69C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11B8-4289-B9CC-DF660C3E69C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C-11B8-4289-B9CC-DF660C3E69C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11B8-4289-B9CC-DF660C3E69C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11B8-4289-B9CC-DF660C3E69C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11B8-4289-B9CC-DF660C3E69C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11B8-4289-B9CC-DF660C3E69C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11B8-4289-B9CC-DF660C3E69C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11B8-4289-B9CC-DF660C3E69C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11B8-4289-B9CC-DF660C3E69CC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11B8-4289-B9CC-DF660C3E69CC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11B8-4289-B9CC-DF660C3E69CC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11B8-4289-B9CC-DF660C3E69CC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11B8-4289-B9CC-DF660C3E69C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Комунальное хозяйство</c:v>
                </c:pt>
                <c:pt idx="4">
                  <c:v>Благоустройство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Лист1!$C$3:$C$12</c:f>
              <c:numCache>
                <c:formatCode>#,##0.00</c:formatCode>
                <c:ptCount val="10"/>
                <c:pt idx="0">
                  <c:v>20934785.5</c:v>
                </c:pt>
                <c:pt idx="1">
                  <c:v>314600</c:v>
                </c:pt>
                <c:pt idx="2">
                  <c:v>7259435.0199999996</c:v>
                </c:pt>
                <c:pt idx="3">
                  <c:v>24812061.039999999</c:v>
                </c:pt>
                <c:pt idx="4">
                  <c:v>10618399.470000001</c:v>
                </c:pt>
                <c:pt idx="5">
                  <c:v>132000</c:v>
                </c:pt>
                <c:pt idx="6">
                  <c:v>549558.66</c:v>
                </c:pt>
                <c:pt idx="7">
                  <c:v>17298187.190000001</c:v>
                </c:pt>
                <c:pt idx="8">
                  <c:v>576151.63</c:v>
                </c:pt>
                <c:pt idx="9">
                  <c:v>2858456.32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1B8-4289-B9CC-DF660C3E69C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МП «Развитие культуры и физической культуры в муниципальном образовании»</c:v>
                </c:pt>
                <c:pt idx="1">
                  <c:v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c:v>
                </c:pt>
                <c:pt idx="2">
                  <c:v>МП «Благоустройство территории муниципального образования»</c:v>
                </c:pt>
                <c:pt idx="3">
                  <c:v>МП «Развитие автомобильных дорог муниципального образования»</c:v>
                </c:pt>
                <c:pt idx="4">
                  <c:v>МП «Устойчивое общественное развитие в муниципальном образовании»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20156.599999999999</c:v>
                </c:pt>
                <c:pt idx="1">
                  <c:v>16488.5</c:v>
                </c:pt>
                <c:pt idx="2">
                  <c:v>10618.4</c:v>
                </c:pt>
                <c:pt idx="3">
                  <c:v>5032.3999999999996</c:v>
                </c:pt>
                <c:pt idx="4">
                  <c:v>3373.7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0E-4519-AE4F-05A33B4BBDB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95000"/>
                  </a:schemeClr>
                </a:gs>
                <a:gs pos="100000">
                  <a:schemeClr val="accent3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dLbls>
            <c:dLbl>
              <c:idx val="0"/>
              <c:layout>
                <c:manualLayout>
                  <c:x val="1.326366475531909E-2"/>
                  <c:y val="-2.34374985582248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DD-47BC-BE17-A10915438EC6}"/>
                </c:ext>
              </c:extLst>
            </c:dLbl>
            <c:dLbl>
              <c:idx val="3"/>
              <c:layout>
                <c:manualLayout>
                  <c:x val="3.7379418855899169E-2"/>
                  <c:y val="2.34374985582247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DD-47BC-BE17-A10915438EC6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МП «Развитие культуры и физической культуры в муниципальном образовании»</c:v>
                </c:pt>
                <c:pt idx="1">
                  <c:v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c:v>
                </c:pt>
                <c:pt idx="2">
                  <c:v>МП «Благоустройство территории муниципального образования»</c:v>
                </c:pt>
                <c:pt idx="3">
                  <c:v>МП «Развитие автомобильных дорог муниципального образования»</c:v>
                </c:pt>
                <c:pt idx="4">
                  <c:v>МП «Устойчивое общественное развитие в муниципальном образовании»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59764.6</c:v>
                </c:pt>
                <c:pt idx="1">
                  <c:v>2724.3</c:v>
                </c:pt>
                <c:pt idx="2">
                  <c:v>11697.3</c:v>
                </c:pt>
                <c:pt idx="3">
                  <c:v>5367.5</c:v>
                </c:pt>
                <c:pt idx="4">
                  <c:v>2402.6999999999998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0E-4519-AE4F-05A33B4BBD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10444736"/>
        <c:axId val="410445128"/>
      </c:barChart>
      <c:catAx>
        <c:axId val="4104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0445128"/>
        <c:crosses val="autoZero"/>
        <c:auto val="1"/>
        <c:lblAlgn val="ctr"/>
        <c:lblOffset val="100"/>
        <c:noMultiLvlLbl val="0"/>
      </c:catAx>
      <c:valAx>
        <c:axId val="410445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044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accent1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показатели  бюджета с 2023 по 2024год </a:t>
            </a:r>
          </a:p>
        </c:rich>
      </c:tx>
      <c:layout>
        <c:manualLayout>
          <c:xMode val="edge"/>
          <c:yMode val="edge"/>
          <c:x val="0.18561443364530378"/>
          <c:y val="1.04492357991969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доходная часть бюджета </c:v>
                </c:pt>
                <c:pt idx="1">
                  <c:v>расходная часть бюджета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88597.5</c:v>
                </c:pt>
                <c:pt idx="1">
                  <c:v>108665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41-4117-9DC5-59DF694F5A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rgbClr r="0" g="0" b="0">
                  <a:shade val="30000"/>
                  <a:satMod val="120000"/>
                </a:scrgbClr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доходная часть бюджета </c:v>
                </c:pt>
                <c:pt idx="1">
                  <c:v>расходная часть бюджета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108665</c:v>
                </c:pt>
                <c:pt idx="1">
                  <c:v>112165.8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41-4117-9DC5-59DF694F5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86789376"/>
        <c:axId val="286789768"/>
      </c:barChart>
      <c:catAx>
        <c:axId val="28678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789768"/>
        <c:crosses val="autoZero"/>
        <c:auto val="1"/>
        <c:lblAlgn val="ctr"/>
        <c:lblOffset val="100"/>
        <c:noMultiLvlLbl val="0"/>
      </c:catAx>
      <c:valAx>
        <c:axId val="286789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78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76707760440409"/>
          <c:y val="0.92911435766396344"/>
          <c:w val="0.80277646353470311"/>
          <c:h val="7.08856423360367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E0DD3-7643-4A16-B5BD-45994B3F6806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19541-B0EA-4586-A6E5-9F2E50063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0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19541-B0EA-4586-A6E5-9F2E5006316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46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5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45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024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9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42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837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42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32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54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53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09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33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9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16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1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4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6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1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1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38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FEEA7-AE3D-4824-99D9-CCD004DE271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06.02.2024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D2B319-FCFA-4FAA-B893-1B44978CE53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3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B91E1D4-E971-4626-B2BA-176E23DEF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053" y="167952"/>
            <a:ext cx="10506268" cy="1080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Исполнение бюджета за 2023 год </a:t>
            </a:r>
            <a:br>
              <a:rPr lang="ru-RU" sz="3200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формирование бюджета  на 2024 год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5751D2-5239-4C80-8D9D-B3F4195AD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392" y="2396155"/>
            <a:ext cx="10524929" cy="3687403"/>
          </a:xfrm>
        </p:spPr>
        <p:txBody>
          <a:bodyPr/>
          <a:lstStyle/>
          <a:p>
            <a:pPr algn="just"/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1738D93-1373-4332-8E1A-C665FCDB0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258329"/>
              </p:ext>
            </p:extLst>
          </p:nvPr>
        </p:nvGraphicFramePr>
        <p:xfrm>
          <a:off x="843798" y="2381551"/>
          <a:ext cx="10506267" cy="3407263"/>
        </p:xfrm>
        <a:graphic>
          <a:graphicData uri="http://schemas.openxmlformats.org/drawingml/2006/table">
            <a:tbl>
              <a:tblPr firstRow="1" firstCol="1" bandRow="1"/>
              <a:tblGrid>
                <a:gridCol w="5454157">
                  <a:extLst>
                    <a:ext uri="{9D8B030D-6E8A-4147-A177-3AD203B41FA5}">
                      <a16:colId xmlns:a16="http://schemas.microsoft.com/office/drawing/2014/main" val="3675262981"/>
                    </a:ext>
                  </a:extLst>
                </a:gridCol>
                <a:gridCol w="2685581">
                  <a:extLst>
                    <a:ext uri="{9D8B030D-6E8A-4147-A177-3AD203B41FA5}">
                      <a16:colId xmlns:a16="http://schemas.microsoft.com/office/drawing/2014/main" val="3043627080"/>
                    </a:ext>
                  </a:extLst>
                </a:gridCol>
                <a:gridCol w="2366529">
                  <a:extLst>
                    <a:ext uri="{9D8B030D-6E8A-4147-A177-3AD203B41FA5}">
                      <a16:colId xmlns:a16="http://schemas.microsoft.com/office/drawing/2014/main" val="3984537944"/>
                    </a:ext>
                  </a:extLst>
                </a:gridCol>
              </a:tblGrid>
              <a:tr h="1204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характеристики местного бюджета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35000">
                          <a:schemeClr val="accent1">
                            <a:lumMod val="0"/>
                            <a:lumOff val="100000"/>
                          </a:schemeClr>
                        </a:gs>
                        <a:gs pos="100000">
                          <a:schemeClr val="accent1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исполнение  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35000">
                          <a:schemeClr val="accent1">
                            <a:lumMod val="0"/>
                            <a:lumOff val="100000"/>
                          </a:schemeClr>
                        </a:gs>
                        <a:gs pos="100000">
                          <a:schemeClr val="accent1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на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35000">
                          <a:schemeClr val="accent1">
                            <a:lumMod val="0"/>
                            <a:lumOff val="100000"/>
                          </a:schemeClr>
                        </a:gs>
                        <a:gs pos="100000">
                          <a:schemeClr val="accent1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04982445"/>
                  </a:ext>
                </a:extLst>
              </a:tr>
              <a:tr h="6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88 597,52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</a:tabLst>
                        <a:defRPr/>
                      </a:pP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95325" algn="l"/>
                        </a:tabLst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108 665,8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80908792"/>
                  </a:ext>
                </a:extLst>
              </a:tr>
              <a:tr h="6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82 966,4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112 165,8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39329017"/>
                  </a:ext>
                </a:extLst>
              </a:tr>
              <a:tr h="864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 (+)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+5631,12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-3500,0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993023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2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F592499-0C0D-4338-A47E-2F8201B1CAF0}"/>
              </a:ext>
            </a:extLst>
          </p:cNvPr>
          <p:cNvSpPr/>
          <p:nvPr/>
        </p:nvSpPr>
        <p:spPr>
          <a:xfrm>
            <a:off x="2136710" y="317241"/>
            <a:ext cx="89853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за  2023 год</a:t>
            </a:r>
            <a:endParaRPr lang="ru-RU" sz="3200" b="1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8E5DB3B-44CB-428B-B4DC-219C3AAB8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918277"/>
              </p:ext>
            </p:extLst>
          </p:nvPr>
        </p:nvGraphicFramePr>
        <p:xfrm>
          <a:off x="327171" y="1047314"/>
          <a:ext cx="11168143" cy="579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5772">
                  <a:extLst>
                    <a:ext uri="{9D8B030D-6E8A-4147-A177-3AD203B41FA5}">
                      <a16:colId xmlns:a16="http://schemas.microsoft.com/office/drawing/2014/main" val="3238771421"/>
                    </a:ext>
                  </a:extLst>
                </a:gridCol>
                <a:gridCol w="3288485">
                  <a:extLst>
                    <a:ext uri="{9D8B030D-6E8A-4147-A177-3AD203B41FA5}">
                      <a16:colId xmlns:a16="http://schemas.microsoft.com/office/drawing/2014/main" val="1091816575"/>
                    </a:ext>
                  </a:extLst>
                </a:gridCol>
                <a:gridCol w="2240297">
                  <a:extLst>
                    <a:ext uri="{9D8B030D-6E8A-4147-A177-3AD203B41FA5}">
                      <a16:colId xmlns:a16="http://schemas.microsoft.com/office/drawing/2014/main" val="1620432601"/>
                    </a:ext>
                  </a:extLst>
                </a:gridCol>
                <a:gridCol w="1503589">
                  <a:extLst>
                    <a:ext uri="{9D8B030D-6E8A-4147-A177-3AD203B41FA5}">
                      <a16:colId xmlns:a16="http://schemas.microsoft.com/office/drawing/2014/main" val="2396757196"/>
                    </a:ext>
                  </a:extLst>
                </a:gridCol>
              </a:tblGrid>
              <a:tr h="61164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бюджетные ассигнования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086394"/>
                  </a:ext>
                </a:extLst>
              </a:tr>
              <a:tr h="378635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86800,0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88597,5 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64876079"/>
                  </a:ext>
                </a:extLst>
              </a:tr>
              <a:tr h="3786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Местные доходы всего: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43113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44911,7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59552015"/>
                  </a:ext>
                </a:extLst>
              </a:tr>
              <a:tr h="3786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8493тыс.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8497,7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16412279"/>
                  </a:ext>
                </a:extLst>
              </a:tr>
              <a:tr h="3786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товары, работы, услуги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4571,4тыс.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5320,9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14635510"/>
                  </a:ext>
                </a:extLst>
              </a:tr>
              <a:tr h="3786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288,8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289,1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56316737"/>
                  </a:ext>
                </a:extLst>
              </a:tr>
              <a:tr h="3786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 физических лиц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6450,7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7251,9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33603582"/>
                  </a:ext>
                </a:extLst>
              </a:tr>
              <a:tr h="3786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17612,7тыс.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17769,7тыс.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17888437"/>
                  </a:ext>
                </a:extLst>
              </a:tr>
              <a:tr h="3786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6,9тыс.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32572437"/>
                  </a:ext>
                </a:extLst>
              </a:tr>
              <a:tr h="40654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4442,9тыс.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4529,1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62733570"/>
                  </a:ext>
                </a:extLst>
              </a:tr>
              <a:tr h="456727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реализации имущества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1151,6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1151,6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96192496"/>
                  </a:ext>
                </a:extLst>
              </a:tr>
              <a:tr h="456727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94,6 тыс.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30308866"/>
                  </a:ext>
                </a:extLst>
              </a:tr>
              <a:tr h="66622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программах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43687,1тыс.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43685,8тыс.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985464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21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2DC71FB-AC4C-45F3-A542-D4BB2F9BB9EA}"/>
              </a:ext>
            </a:extLst>
          </p:cNvPr>
          <p:cNvSpPr/>
          <p:nvPr/>
        </p:nvSpPr>
        <p:spPr>
          <a:xfrm>
            <a:off x="835379" y="372533"/>
            <a:ext cx="106905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Исполнение расходной части бюджета 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 2023 год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00160D5-9A51-4944-BFE4-BAE813610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047961"/>
              </p:ext>
            </p:extLst>
          </p:nvPr>
        </p:nvGraphicFramePr>
        <p:xfrm>
          <a:off x="666041" y="1449751"/>
          <a:ext cx="11332478" cy="4419600"/>
        </p:xfrm>
        <a:graphic>
          <a:graphicData uri="http://schemas.openxmlformats.org/drawingml/2006/table">
            <a:tbl>
              <a:tblPr/>
              <a:tblGrid>
                <a:gridCol w="5623441">
                  <a:extLst>
                    <a:ext uri="{9D8B030D-6E8A-4147-A177-3AD203B41FA5}">
                      <a16:colId xmlns:a16="http://schemas.microsoft.com/office/drawing/2014/main" val="2223850663"/>
                    </a:ext>
                  </a:extLst>
                </a:gridCol>
                <a:gridCol w="2639833">
                  <a:extLst>
                    <a:ext uri="{9D8B030D-6E8A-4147-A177-3AD203B41FA5}">
                      <a16:colId xmlns:a16="http://schemas.microsoft.com/office/drawing/2014/main" val="2286384346"/>
                    </a:ext>
                  </a:extLst>
                </a:gridCol>
                <a:gridCol w="1940118">
                  <a:extLst>
                    <a:ext uri="{9D8B030D-6E8A-4147-A177-3AD203B41FA5}">
                      <a16:colId xmlns:a16="http://schemas.microsoft.com/office/drawing/2014/main" val="3820067484"/>
                    </a:ext>
                  </a:extLst>
                </a:gridCol>
                <a:gridCol w="1129086">
                  <a:extLst>
                    <a:ext uri="{9D8B030D-6E8A-4147-A177-3AD203B41FA5}">
                      <a16:colId xmlns:a16="http://schemas.microsoft.com/office/drawing/2014/main" val="3251344367"/>
                    </a:ext>
                  </a:extLst>
                </a:gridCol>
              </a:tblGrid>
              <a:tr h="202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 ( тыс. руб. 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(тыс. руб.)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исполнение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86522543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21 249. 6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20 934. 7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98,5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02688445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314. 6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314. 6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100,0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98578445"/>
                  </a:ext>
                </a:extLst>
              </a:tr>
              <a:tr h="184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100,0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76682887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7 766.3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7 259. 4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93,5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8955069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35 430.5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32 987.2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93,1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28262402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4 769. 9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4 733. 5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99,2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62305191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10 863.6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10 618. 4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97,7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94601002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132. 0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100,0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76826426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549. 6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549. 6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100,0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63814674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549. 6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549. 6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100,0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49890520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17 903. 3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17 298.2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96,6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7871558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16 787. 5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16 182.4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96,4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4307633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100,0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18297210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2 900. 6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2 858. 5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98,5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19595020"/>
                  </a:ext>
                </a:extLst>
              </a:tr>
              <a:tr h="104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2 900. 6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2 858. 4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98,5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58631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14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3000823-F9C2-496E-88E8-AC79490C7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0248644"/>
              </p:ext>
            </p:extLst>
          </p:nvPr>
        </p:nvGraphicFramePr>
        <p:xfrm>
          <a:off x="1060697" y="183745"/>
          <a:ext cx="9798756" cy="601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73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CE4039-9889-40E5-85D5-8A6BD80D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844" y="375902"/>
            <a:ext cx="10312247" cy="599931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муниципальных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за 2023 год и  план на 2024 год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A5C78CE-579E-4E32-9311-2C161B8C4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31939"/>
              </p:ext>
            </p:extLst>
          </p:nvPr>
        </p:nvGraphicFramePr>
        <p:xfrm>
          <a:off x="556591" y="975835"/>
          <a:ext cx="11131826" cy="583614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979504">
                  <a:extLst>
                    <a:ext uri="{9D8B030D-6E8A-4147-A177-3AD203B41FA5}">
                      <a16:colId xmlns:a16="http://schemas.microsoft.com/office/drawing/2014/main" val="122631086"/>
                    </a:ext>
                  </a:extLst>
                </a:gridCol>
                <a:gridCol w="1010530">
                  <a:extLst>
                    <a:ext uri="{9D8B030D-6E8A-4147-A177-3AD203B41FA5}">
                      <a16:colId xmlns:a16="http://schemas.microsoft.com/office/drawing/2014/main" val="954158562"/>
                    </a:ext>
                  </a:extLst>
                </a:gridCol>
                <a:gridCol w="1141792">
                  <a:extLst>
                    <a:ext uri="{9D8B030D-6E8A-4147-A177-3AD203B41FA5}">
                      <a16:colId xmlns:a16="http://schemas.microsoft.com/office/drawing/2014/main" val="3691762337"/>
                    </a:ext>
                  </a:extLst>
                </a:gridCol>
              </a:tblGrid>
              <a:tr h="4281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2024г.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95874474"/>
                  </a:ext>
                </a:extLst>
              </a:tr>
              <a:tr h="2637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культуры и физической культуры в муниципальном образовании»</a:t>
                      </a: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20 156,6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59 764,6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36325146"/>
                  </a:ext>
                </a:extLst>
              </a:tr>
              <a:tr h="234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Областной бюджет Ленинградской области </a:t>
                      </a: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3531,0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33 465,5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72131530"/>
                  </a:ext>
                </a:extLst>
              </a:tr>
              <a:tr h="234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Местный бюджет </a:t>
                      </a: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16625,6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26 299,1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67690013"/>
                  </a:ext>
                </a:extLst>
              </a:tr>
              <a:tr h="8371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«Обеспечение устойчивого функционирования и развития коммунальной и инженерной инфраструктуры и повышение энергоэффективности в муниципальном образовании»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16 488,5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2 724,3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95629929"/>
                  </a:ext>
                </a:extLst>
              </a:tr>
              <a:tr h="2461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Областной бюджет Ленинградской области </a:t>
                      </a: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9190,4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09769314"/>
                  </a:ext>
                </a:extLst>
              </a:tr>
              <a:tr h="2461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Местный бюджет </a:t>
                      </a: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7298,1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2 724,3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88714360"/>
                  </a:ext>
                </a:extLst>
              </a:tr>
              <a:tr h="2637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«Благоустройство территории муниципального образования»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10 618,4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11 697,3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05856489"/>
                  </a:ext>
                </a:extLst>
              </a:tr>
              <a:tr h="2637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Областной бюджет Ленинградской области </a:t>
                      </a: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237,6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37395127"/>
                  </a:ext>
                </a:extLst>
              </a:tr>
              <a:tr h="2637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Местный бюджет </a:t>
                      </a: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10 380,8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11 697,3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9452975"/>
                  </a:ext>
                </a:extLst>
              </a:tr>
              <a:tr h="2637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автомобильных дорог муниципального образования»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5 032,4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5 367,5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56106453"/>
                  </a:ext>
                </a:extLst>
              </a:tr>
              <a:tr h="295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Областной бюджет Ленинградской области </a:t>
                      </a: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81383444"/>
                  </a:ext>
                </a:extLst>
              </a:tr>
              <a:tr h="295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Местный бюджет </a:t>
                      </a: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55032,4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5367,5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43945941"/>
                  </a:ext>
                </a:extLst>
              </a:tr>
              <a:tr h="295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«Устойчивое общественное развитие в муниципальном образовании»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3 373,7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2 402,7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08680777"/>
                  </a:ext>
                </a:extLst>
              </a:tr>
              <a:tr h="295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Областной бюджет Ленинградской области </a:t>
                      </a: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2 272,4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2 225,2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65290593"/>
                  </a:ext>
                </a:extLst>
              </a:tr>
              <a:tr h="295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Местный бюджет </a:t>
                      </a: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1 101,3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177,5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38316826"/>
                  </a:ext>
                </a:extLst>
              </a:tr>
              <a:tr h="4817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80" marR="617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55669,6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81956,4</a:t>
                      </a:r>
                    </a:p>
                  </a:txBody>
                  <a:tcPr marL="61780" marR="617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61981998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4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F89D7-AE32-4FE1-897D-22046041A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053" y="357809"/>
            <a:ext cx="8683348" cy="805069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муниципальных программ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AF1166ED-4885-4337-8485-9E26BF831F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7163305"/>
              </p:ext>
            </p:extLst>
          </p:nvPr>
        </p:nvGraphicFramePr>
        <p:xfrm>
          <a:off x="924339" y="1083365"/>
          <a:ext cx="10437928" cy="4807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366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3C17D-2CDC-47F1-9B82-090D44223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833" y="358346"/>
            <a:ext cx="10283568" cy="988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Доходы бюджета на 2024 год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E488E74-8B7A-43B6-ABAC-71B132089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190498"/>
              </p:ext>
            </p:extLst>
          </p:nvPr>
        </p:nvGraphicFramePr>
        <p:xfrm>
          <a:off x="667910" y="975834"/>
          <a:ext cx="11083366" cy="5313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2302">
                  <a:extLst>
                    <a:ext uri="{9D8B030D-6E8A-4147-A177-3AD203B41FA5}">
                      <a16:colId xmlns:a16="http://schemas.microsoft.com/office/drawing/2014/main" val="4146770197"/>
                    </a:ext>
                  </a:extLst>
                </a:gridCol>
                <a:gridCol w="5581064">
                  <a:extLst>
                    <a:ext uri="{9D8B030D-6E8A-4147-A177-3AD203B41FA5}">
                      <a16:colId xmlns:a16="http://schemas.microsoft.com/office/drawing/2014/main" val="1648406350"/>
                    </a:ext>
                  </a:extLst>
                </a:gridCol>
              </a:tblGrid>
              <a:tr h="37057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 (тыс. руб.)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28755991"/>
                  </a:ext>
                </a:extLst>
              </a:tr>
              <a:tr h="401455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всего: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108 665,8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51104007"/>
                  </a:ext>
                </a:extLst>
              </a:tr>
              <a:tr h="4014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Местные доходы: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38 578,0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43567111"/>
                  </a:ext>
                </a:extLst>
              </a:tr>
              <a:tr h="4014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8 763,0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3944812"/>
                  </a:ext>
                </a:extLst>
              </a:tr>
              <a:tr h="471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43214386"/>
                  </a:ext>
                </a:extLst>
              </a:tr>
              <a:tr h="471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товары, работы, услуги (акцизы)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4 571,4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08931052"/>
                  </a:ext>
                </a:extLst>
              </a:tr>
              <a:tr h="4095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37736295"/>
                  </a:ext>
                </a:extLst>
              </a:tr>
              <a:tr h="4014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00101948"/>
                  </a:ext>
                </a:extLst>
              </a:tr>
              <a:tr h="4014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72077706"/>
                  </a:ext>
                </a:extLst>
              </a:tr>
              <a:tr h="49818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5 045,0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30341940"/>
                  </a:ext>
                </a:extLst>
              </a:tr>
              <a:tr h="542635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продажи имущества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6 500,0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32499522"/>
                  </a:ext>
                </a:extLst>
              </a:tr>
              <a:tr h="542635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программах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70 087,8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21104645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3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B12C2FCA-925B-49EB-BDF8-45D05FC2A6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0007918"/>
              </p:ext>
            </p:extLst>
          </p:nvPr>
        </p:nvGraphicFramePr>
        <p:xfrm>
          <a:off x="1991544" y="260648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752" y="183745"/>
            <a:ext cx="63970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69715"/>
      </p:ext>
    </p:extLst>
  </p:cSld>
  <p:clrMapOvr>
    <a:masterClrMapping/>
  </p:clrMapOvr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6134</TotalTime>
  <Words>712</Words>
  <Application>Microsoft Office PowerPoint</Application>
  <PresentationFormat>Широкоэкранный</PresentationFormat>
  <Paragraphs>229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Georgia</vt:lpstr>
      <vt:lpstr>Times New Roman</vt:lpstr>
      <vt:lpstr>Trebuchet MS</vt:lpstr>
      <vt:lpstr>1_Воздушный поток</vt:lpstr>
      <vt:lpstr>5_Воздушный поток</vt:lpstr>
      <vt:lpstr>Исполнение бюджета за 2023 год  и формирование бюджета  на 2024 год</vt:lpstr>
      <vt:lpstr>Презентация PowerPoint</vt:lpstr>
      <vt:lpstr>Презентация PowerPoint</vt:lpstr>
      <vt:lpstr>Презентация PowerPoint</vt:lpstr>
      <vt:lpstr>Исполнение муниципальных программ за 2023 год и  план на 2024 год</vt:lpstr>
      <vt:lpstr>Показатели муниципальных программ</vt:lpstr>
      <vt:lpstr>Доходы бюджета на 2024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Ромашки</dc:creator>
  <cp:lastModifiedBy>Пользователь</cp:lastModifiedBy>
  <cp:revision>431</cp:revision>
  <cp:lastPrinted>2024-02-01T06:07:42Z</cp:lastPrinted>
  <dcterms:created xsi:type="dcterms:W3CDTF">2020-01-14T08:26:31Z</dcterms:created>
  <dcterms:modified xsi:type="dcterms:W3CDTF">2024-02-06T08:51:48Z</dcterms:modified>
</cp:coreProperties>
</file>