
<file path=[Content_Types].xml><?xml version="1.0" encoding="utf-8"?>
<Types xmlns="http://schemas.openxmlformats.org/package/2006/content-types">
  <Default Extension="gif" ContentType="image/gif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20" r:id="rId2"/>
  </p:sldMasterIdLst>
  <p:notesMasterIdLst>
    <p:notesMasterId r:id="rId14"/>
  </p:notesMasterIdLst>
  <p:sldIdLst>
    <p:sldId id="625" r:id="rId3"/>
    <p:sldId id="626" r:id="rId4"/>
    <p:sldId id="627" r:id="rId5"/>
    <p:sldId id="628" r:id="rId6"/>
    <p:sldId id="630" r:id="rId7"/>
    <p:sldId id="629" r:id="rId8"/>
    <p:sldId id="632" r:id="rId9"/>
    <p:sldId id="638" r:id="rId10"/>
    <p:sldId id="635" r:id="rId11"/>
    <p:sldId id="634" r:id="rId12"/>
    <p:sldId id="633" r:id="rId1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" initials="П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87802" autoAdjust="0"/>
  </p:normalViewPr>
  <p:slideViewPr>
    <p:cSldViewPr snapToGrid="0">
      <p:cViewPr varScale="1">
        <p:scale>
          <a:sx n="96" d="100"/>
          <a:sy n="96" d="100"/>
        </p:scale>
        <p:origin x="96" y="4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 отражением удельного веса  расходов</a:t>
            </a:r>
          </a:p>
        </c:rich>
      </c:tx>
      <c:layout>
        <c:manualLayout>
          <c:xMode val="edge"/>
          <c:yMode val="edge"/>
          <c:x val="9.5038900856394409E-2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5282233785594821E-2"/>
          <c:y val="0.20444261322206661"/>
          <c:w val="0.84648622743540103"/>
          <c:h val="0.756345158324837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с отражением удельного веса  расходов</c:v>
                </c:pt>
              </c:strCache>
            </c:strRef>
          </c:tx>
          <c:explosion val="20"/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8D0F-4BDA-8C7A-58BE1D930743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8D0F-4BDA-8C7A-58BE1D930743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4-8D0F-4BDA-8C7A-58BE1D930743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8D0F-4BDA-8C7A-58BE1D930743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8-8D0F-4BDA-8C7A-58BE1D930743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6-8D0F-4BDA-8C7A-58BE1D930743}"/>
              </c:ext>
            </c:extLst>
          </c:dPt>
          <c:dPt>
            <c:idx val="6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8D0F-4BDA-8C7A-58BE1D930743}"/>
              </c:ext>
            </c:extLst>
          </c:dPt>
          <c:dPt>
            <c:idx val="7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8D0F-4BDA-8C7A-58BE1D930743}"/>
              </c:ext>
            </c:extLst>
          </c:dPt>
          <c:dPt>
            <c:idx val="8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8D0F-4BDA-8C7A-58BE1D930743}"/>
              </c:ext>
            </c:extLst>
          </c:dPt>
          <c:dLbls>
            <c:dLbl>
              <c:idx val="0"/>
              <c:layout>
                <c:manualLayout>
                  <c:x val="-0.11016704569437191"/>
                  <c:y val="0.1301842174635840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010943838177011"/>
                      <c:h val="0.171278861482843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8D0F-4BDA-8C7A-58BE1D93074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43BBC36-B3F5-45D4-AD0E-312F78C279CF}" type="CATEGORYNAME">
                      <a:rPr lang="ru-RU"/>
                      <a:pPr/>
                      <a:t>[ИМЯ КАТЕГОРИИ]</a:t>
                    </a:fld>
                    <a:r>
                      <a:rPr lang="ru-RU"/>
                      <a:t>
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D0F-4BDA-8C7A-58BE1D930743}"/>
                </c:ext>
              </c:extLst>
            </c:dLbl>
            <c:dLbl>
              <c:idx val="2"/>
              <c:layout>
                <c:manualLayout>
                  <c:x val="3.7586403825138524E-2"/>
                  <c:y val="-0.1370966586057805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6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278657005032067"/>
                      <c:h val="0.108813435027861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8D0F-4BDA-8C7A-58BE1D930743}"/>
                </c:ext>
              </c:extLst>
            </c:dLbl>
            <c:dLbl>
              <c:idx val="3"/>
              <c:layout>
                <c:manualLayout>
                  <c:x val="-2.5921147541587792E-3"/>
                  <c:y val="0.1405530606057802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592088220178152"/>
                      <c:h val="0.171278861482843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D0F-4BDA-8C7A-58BE1D930743}"/>
                </c:ext>
              </c:extLst>
            </c:dLbl>
            <c:dLbl>
              <c:idx val="4"/>
              <c:layout>
                <c:manualLayout>
                  <c:x val="4.2770735387226706E-2"/>
                  <c:y val="-0.1774193226497111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D0F-4BDA-8C7A-58BE1D930743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6-8D0F-4BDA-8C7A-58BE1D930743}"/>
                </c:ext>
              </c:extLst>
            </c:dLbl>
            <c:dLbl>
              <c:idx val="6"/>
              <c:layout>
                <c:manualLayout>
                  <c:x val="9.4614051008107561E-2"/>
                  <c:y val="8.064514665895956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D0F-4BDA-8C7A-58BE1D930743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4">
                          <a:lumMod val="80000"/>
                          <a:lumOff val="20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9-8D0F-4BDA-8C7A-58BE1D930743}"/>
                </c:ext>
              </c:extLst>
            </c:dLbl>
            <c:dLbl>
              <c:idx val="8"/>
              <c:layout>
                <c:manualLayout>
                  <c:x val="0.2021889819483208"/>
                  <c:y val="2.534561752138729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6">
                          <a:lumMod val="80000"/>
                          <a:lumOff val="20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5156315760898623"/>
                      <c:h val="9.524200891868193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8D0F-4BDA-8C7A-58BE1D9307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безопастность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жилищно-комунальное хозяйство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17575.5</c:v>
                </c:pt>
                <c:pt idx="1">
                  <c:v>299.60000000000002</c:v>
                </c:pt>
                <c:pt idx="2">
                  <c:v>58.8</c:v>
                </c:pt>
                <c:pt idx="3">
                  <c:v>16103.4</c:v>
                </c:pt>
                <c:pt idx="4">
                  <c:v>30241.9</c:v>
                </c:pt>
                <c:pt idx="5">
                  <c:v>548</c:v>
                </c:pt>
                <c:pt idx="6">
                  <c:v>18108.599999999999</c:v>
                </c:pt>
                <c:pt idx="7">
                  <c:v>3338.7</c:v>
                </c:pt>
                <c:pt idx="8">
                  <c:v>2105.6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0F-4BDA-8C7A-58BE1D930743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3136943086944653E-2"/>
          <c:y val="3.1531858660305674E-2"/>
          <c:w val="0.97372611382611074"/>
          <c:h val="0.7844366069982104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20202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95000"/>
                    </a:schemeClr>
                  </a:gs>
                  <a:gs pos="100000">
                    <a:schemeClr val="accent1">
                      <a:shade val="82000"/>
                      <a:satMod val="125000"/>
                      <a:lumMod val="74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balanced" dir="tr"/>
              </a:scene3d>
              <a:sp3d prstMaterial="plastic">
                <a:bevelT w="50800"/>
                <a:contourClr>
                  <a:scrgbClr r="0" g="0" b="0">
                    <a:shade val="30000"/>
                    <a:satMod val="12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6CD-4BC0-BEC1-1866E014D57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95000"/>
                    </a:schemeClr>
                  </a:gs>
                  <a:gs pos="100000">
                    <a:schemeClr val="accent2">
                      <a:shade val="82000"/>
                      <a:satMod val="125000"/>
                      <a:lumMod val="74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balanced" dir="tr"/>
              </a:scene3d>
              <a:sp3d prstMaterial="plastic">
                <a:bevelT w="50800"/>
                <a:contourClr>
                  <a:scrgbClr r="0" g="0" b="0">
                    <a:shade val="30000"/>
                    <a:satMod val="12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6CD-4BC0-BEC1-1866E014D572}"/>
              </c:ext>
            </c:extLst>
          </c:dPt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18832.099999999999</c:v>
                </c:pt>
                <c:pt idx="1">
                  <c:v>20596.599999999999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19-4242-AF43-62AF250C91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экономические показатели  бюджета с 2022 по 2023год </a:t>
            </a:r>
          </a:p>
        </c:rich>
      </c:tx>
      <c:layout>
        <c:manualLayout>
          <c:xMode val="edge"/>
          <c:yMode val="edge"/>
          <c:x val="0.18561443364530378"/>
          <c:y val="1.04492357991969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95000"/>
                  </a:schemeClr>
                </a:gs>
                <a:gs pos="100000">
                  <a:schemeClr val="accent1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rgbClr r="0" g="0" b="0">
                  <a:shade val="30000"/>
                  <a:satMod val="120000"/>
                </a:scrgbClr>
              </a:contourClr>
            </a:sp3d>
          </c:spPr>
          <c:invertIfNegative val="0"/>
          <c:cat>
            <c:strRef>
              <c:f>Лист1!$A$2:$A$3</c:f>
              <c:strCache>
                <c:ptCount val="2"/>
                <c:pt idx="0">
                  <c:v>доходная часть бюджета </c:v>
                </c:pt>
                <c:pt idx="1">
                  <c:v>расходная часть бюджета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95719.5</c:v>
                </c:pt>
                <c:pt idx="1">
                  <c:v>88403.3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41-4117-9DC5-59DF694F5AC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95000"/>
                  </a:schemeClr>
                </a:gs>
                <a:gs pos="100000">
                  <a:schemeClr val="accent2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rgbClr r="0" g="0" b="0">
                  <a:shade val="30000"/>
                  <a:satMod val="120000"/>
                </a:scrgbClr>
              </a:contourClr>
            </a:sp3d>
          </c:spPr>
          <c:invertIfNegative val="0"/>
          <c:cat>
            <c:strRef>
              <c:f>Лист1!$A$2:$A$3</c:f>
              <c:strCache>
                <c:ptCount val="2"/>
                <c:pt idx="0">
                  <c:v>доходная часть бюджета </c:v>
                </c:pt>
                <c:pt idx="1">
                  <c:v>расходная часть бюджета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64762.7</c:v>
                </c:pt>
                <c:pt idx="1">
                  <c:v>65762.7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41-4117-9DC5-59DF694F5A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86789376"/>
        <c:axId val="286789768"/>
      </c:barChart>
      <c:catAx>
        <c:axId val="286789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6789768"/>
        <c:crosses val="autoZero"/>
        <c:auto val="1"/>
        <c:lblAlgn val="ctr"/>
        <c:lblOffset val="100"/>
        <c:noMultiLvlLbl val="0"/>
      </c:catAx>
      <c:valAx>
        <c:axId val="286789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6789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276707760440409"/>
          <c:y val="0.92911435766396344"/>
          <c:w val="0.80277646353470311"/>
          <c:h val="7.08856423360367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42984004880705"/>
          <c:y val="2.7416759695528387E-2"/>
          <c:w val="0.78849920970173426"/>
          <c:h val="0.844812822138275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95000"/>
                  </a:schemeClr>
                </a:gs>
                <a:gs pos="100000">
                  <a:schemeClr val="accent2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rgbClr r="0" g="0" b="0">
                  <a:shade val="30000"/>
                  <a:satMod val="120000"/>
                </a:scrgbClr>
              </a:contourClr>
            </a:sp3d>
          </c:spPr>
          <c:invertIfNegative val="0"/>
          <c:cat>
            <c:strRef>
              <c:f>Лист1!$A$2:$A$5</c:f>
              <c:strCache>
                <c:ptCount val="4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  <c:pt idx="3">
                  <c:v>2023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87656.3</c:v>
                </c:pt>
                <c:pt idx="1">
                  <c:v>64961.5</c:v>
                </c:pt>
                <c:pt idx="2">
                  <c:v>95719.5</c:v>
                </c:pt>
                <c:pt idx="3">
                  <c:v>67762.7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24-4571-BEE8-8FFE6441AB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95000"/>
                  </a:schemeClr>
                </a:gs>
                <a:gs pos="100000">
                  <a:schemeClr val="accent4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rgbClr r="0" g="0" b="0">
                  <a:shade val="30000"/>
                  <a:satMod val="120000"/>
                </a:scrgbClr>
              </a:contourClr>
            </a:sp3d>
          </c:spPr>
          <c:invertIfNegative val="0"/>
          <c:cat>
            <c:strRef>
              <c:f>Лист1!$A$2:$A$5</c:f>
              <c:strCache>
                <c:ptCount val="4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  <c:pt idx="3">
                  <c:v>2023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86638.5</c:v>
                </c:pt>
                <c:pt idx="1">
                  <c:v>63403.7</c:v>
                </c:pt>
                <c:pt idx="2">
                  <c:v>88403.3</c:v>
                </c:pt>
                <c:pt idx="3">
                  <c:v>66762.7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24-4571-BEE8-8FFE6441AB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дефицит/профицит бюджета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95000"/>
                  </a:schemeClr>
                </a:gs>
                <a:gs pos="100000">
                  <a:schemeClr val="accent6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rgbClr r="0" g="0" b="0">
                  <a:shade val="30000"/>
                  <a:satMod val="120000"/>
                </a:scrgbClr>
              </a:contourClr>
            </a:sp3d>
          </c:spPr>
          <c:invertIfNegative val="0"/>
          <c:cat>
            <c:strRef>
              <c:f>Лист1!$A$2:$A$5</c:f>
              <c:strCache>
                <c:ptCount val="4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  <c:pt idx="3">
                  <c:v>2023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1017.8000000000029</c:v>
                </c:pt>
                <c:pt idx="1">
                  <c:v>1557.8000000000029</c:v>
                </c:pt>
                <c:pt idx="2">
                  <c:v>7316.1999999999971</c:v>
                </c:pt>
                <c:pt idx="3">
                  <c:v>-1000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124-4571-BEE8-8FFE6441AB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10443560"/>
        <c:axId val="410443952"/>
      </c:barChart>
      <c:catAx>
        <c:axId val="410443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0443952"/>
        <c:crosses val="autoZero"/>
        <c:auto val="1"/>
        <c:lblAlgn val="ctr"/>
        <c:lblOffset val="100"/>
        <c:noMultiLvlLbl val="0"/>
      </c:catAx>
      <c:valAx>
        <c:axId val="410443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0443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77000"/>
                    <a:lumMod val="95000"/>
                  </a:schemeClr>
                </a:gs>
                <a:gs pos="100000">
                  <a:schemeClr val="accent2">
                    <a:tint val="77000"/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rgbClr r="0" g="0" b="0">
                  <a:shade val="30000"/>
                  <a:satMod val="120000"/>
                </a:scrgb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МП «Развитие муниципальной службы в муниципальном образовании</c:v>
                </c:pt>
                <c:pt idx="1">
                  <c:v>МП «Развитие культуры и физической культуры в муниципальном образовании»</c:v>
                </c:pt>
                <c:pt idx="2">
                  <c:v>МП «Обеспечение устойчивого функционирования и развития коммунальной и инженерной инфраструктуры и повышение энергоэффективности в муниципальном образовании»</c:v>
                </c:pt>
                <c:pt idx="3">
                  <c:v>МП «Благоустройство территории муниципального образования»</c:v>
                </c:pt>
                <c:pt idx="4">
                  <c:v>МП «Развитие автомобильных дорог муниципального образования»</c:v>
                </c:pt>
                <c:pt idx="5">
                  <c:v>МП «Обеспечение качественным жильем граждан на территории муниципального образования»
</c:v>
                </c:pt>
                <c:pt idx="6">
                  <c:v>МП «Устойчивое общественное развитие в муниципальном образовании»</c:v>
                </c:pt>
                <c:pt idx="7">
                  <c:v>МП «Формирование комфортной городской среды»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</c:v>
                </c:pt>
                <c:pt idx="1">
                  <c:v>20214.2</c:v>
                </c:pt>
                <c:pt idx="2">
                  <c:v>10142.1</c:v>
                </c:pt>
                <c:pt idx="3">
                  <c:v>11194.8</c:v>
                </c:pt>
                <c:pt idx="4">
                  <c:v>14764.4</c:v>
                </c:pt>
                <c:pt idx="5">
                  <c:v>2795.8</c:v>
                </c:pt>
                <c:pt idx="6">
                  <c:v>2458.3000000000002</c:v>
                </c:pt>
                <c:pt idx="7">
                  <c:v>14557.6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03-4F60-9FC4-C18801D23DB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76000"/>
                    <a:lumMod val="95000"/>
                  </a:schemeClr>
                </a:gs>
                <a:gs pos="100000">
                  <a:schemeClr val="accent2">
                    <a:shade val="76000"/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rgbClr r="0" g="0" b="0">
                  <a:shade val="30000"/>
                  <a:satMod val="120000"/>
                </a:scrgbClr>
              </a:contourClr>
            </a:sp3d>
          </c:spPr>
          <c:invertIfNegative val="0"/>
          <c:dLbls>
            <c:dLbl>
              <c:idx val="1"/>
              <c:layout>
                <c:manualLayout>
                  <c:x val="1.326366475531909E-2"/>
                  <c:y val="-2.343749855822485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D89-43F8-94F2-841355FFD417}"/>
                </c:ext>
              </c:extLst>
            </c:dLbl>
            <c:dLbl>
              <c:idx val="4"/>
              <c:layout>
                <c:manualLayout>
                  <c:x val="3.7379418855899169E-2"/>
                  <c:y val="2.343749855822474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D89-43F8-94F2-841355FFD417}"/>
                </c:ext>
              </c:extLst>
            </c:dLbl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МП «Развитие муниципальной службы в муниципальном образовании</c:v>
                </c:pt>
                <c:pt idx="1">
                  <c:v>МП «Развитие культуры и физической культуры в муниципальном образовании»</c:v>
                </c:pt>
                <c:pt idx="2">
                  <c:v>МП «Обеспечение устойчивого функционирования и развития коммунальной и инженерной инфраструктуры и повышение энергоэффективности в муниципальном образовании»</c:v>
                </c:pt>
                <c:pt idx="3">
                  <c:v>МП «Благоустройство территории муниципального образования»</c:v>
                </c:pt>
                <c:pt idx="4">
                  <c:v>МП «Развитие автомобильных дорог муниципального образования»</c:v>
                </c:pt>
                <c:pt idx="5">
                  <c:v>МП «Обеспечение качественным жильем граждан на территории муниципального образования»
</c:v>
                </c:pt>
                <c:pt idx="6">
                  <c:v>МП «Устойчивое общественное развитие в муниципальном образовании»</c:v>
                </c:pt>
                <c:pt idx="7">
                  <c:v>МП «Формирование комфортной городской среды»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40</c:v>
                </c:pt>
                <c:pt idx="1">
                  <c:v>17264.7</c:v>
                </c:pt>
                <c:pt idx="2">
                  <c:v>1272</c:v>
                </c:pt>
                <c:pt idx="3">
                  <c:v>13292</c:v>
                </c:pt>
                <c:pt idx="4">
                  <c:v>4374</c:v>
                </c:pt>
                <c:pt idx="5">
                  <c:v>0</c:v>
                </c:pt>
                <c:pt idx="6">
                  <c:v>3373.7</c:v>
                </c:pt>
                <c:pt idx="7">
                  <c:v>14557.6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03-4F60-9FC4-C18801D23DB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10444736"/>
        <c:axId val="410445128"/>
      </c:barChart>
      <c:catAx>
        <c:axId val="410444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0445128"/>
        <c:crosses val="autoZero"/>
        <c:auto val="1"/>
        <c:lblAlgn val="ctr"/>
        <c:lblOffset val="100"/>
        <c:noMultiLvlLbl val="0"/>
      </c:catAx>
      <c:valAx>
        <c:axId val="410445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0444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solidFill>
            <a:schemeClr val="accent1">
              <a:lumMod val="75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E0DD3-7643-4A16-B5BD-45994B3F6806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19541-B0EA-4586-A6E5-9F2E50063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208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219541-B0EA-4586-A6E5-9F2E5006316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467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08.02.2023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257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08.02.2023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454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08.02.2023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024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08.02.2023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69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08.02.2023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6429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08.02.2023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8379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08.02.2023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429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08.02.2023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2327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08.02.2023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7548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08.02.2023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8535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08.02.2023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57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08.02.2023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0094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08.02.2023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9335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08.02.2023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69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08.02.2023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169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08.02.2023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14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08.02.2023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08.02.2023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842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08.02.2023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168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08.02.2023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717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08.02.2023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36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08.02.2023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213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08.02.2023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388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08.02.2023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734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BB91E1D4-E971-4626-B2BA-176E23DEF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053" y="167951"/>
            <a:ext cx="10506268" cy="1866121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Исполнение бюджета за 2022 год </a:t>
            </a:r>
            <a:br>
              <a:rPr lang="ru-RU" sz="3200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200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 формирование бюджета  на 2023 год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15751D2-5239-4C80-8D9D-B3F4195AD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2392" y="2396155"/>
            <a:ext cx="10524929" cy="3687403"/>
          </a:xfrm>
        </p:spPr>
        <p:txBody>
          <a:bodyPr/>
          <a:lstStyle/>
          <a:p>
            <a:pPr algn="just"/>
            <a:endParaRPr lang="ru-RU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61738D93-1373-4332-8E1A-C665FCDB0F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677008"/>
              </p:ext>
            </p:extLst>
          </p:nvPr>
        </p:nvGraphicFramePr>
        <p:xfrm>
          <a:off x="942392" y="2381551"/>
          <a:ext cx="10407673" cy="3405067"/>
        </p:xfrm>
        <a:graphic>
          <a:graphicData uri="http://schemas.openxmlformats.org/drawingml/2006/table">
            <a:tbl>
              <a:tblPr firstRow="1" firstCol="1" bandRow="1"/>
              <a:tblGrid>
                <a:gridCol w="5477454">
                  <a:extLst>
                    <a:ext uri="{9D8B030D-6E8A-4147-A177-3AD203B41FA5}">
                      <a16:colId xmlns:a16="http://schemas.microsoft.com/office/drawing/2014/main" val="3675262981"/>
                    </a:ext>
                  </a:extLst>
                </a:gridCol>
                <a:gridCol w="2611225">
                  <a:extLst>
                    <a:ext uri="{9D8B030D-6E8A-4147-A177-3AD203B41FA5}">
                      <a16:colId xmlns:a16="http://schemas.microsoft.com/office/drawing/2014/main" val="3043627080"/>
                    </a:ext>
                  </a:extLst>
                </a:gridCol>
                <a:gridCol w="2318994">
                  <a:extLst>
                    <a:ext uri="{9D8B030D-6E8A-4147-A177-3AD203B41FA5}">
                      <a16:colId xmlns:a16="http://schemas.microsoft.com/office/drawing/2014/main" val="3984537944"/>
                    </a:ext>
                  </a:extLst>
                </a:gridCol>
              </a:tblGrid>
              <a:tr h="1204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Основные характеристики местного бюджета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исполнение  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2022 год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2023год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982445"/>
                  </a:ext>
                </a:extLst>
              </a:tr>
              <a:tr h="6592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всего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95719,5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64762,7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0908792"/>
                  </a:ext>
                </a:extLst>
              </a:tr>
              <a:tr h="6592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 всего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88403,3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65762,7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9329017"/>
                  </a:ext>
                </a:extLst>
              </a:tr>
              <a:tr h="864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(-), Профицит (+)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+7316,2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-1000,0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9302317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3752" y="183745"/>
            <a:ext cx="639705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527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F116869F-391C-4D78-AAAB-4FE2A21E59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5160334"/>
              </p:ext>
            </p:extLst>
          </p:nvPr>
        </p:nvGraphicFramePr>
        <p:xfrm>
          <a:off x="841022" y="1128889"/>
          <a:ext cx="10509956" cy="5379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A4C90E4D-1F3C-4E1E-A30C-AB3D92746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9530" y="349956"/>
            <a:ext cx="9364871" cy="778933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Структура доходов и расходов  с 2020 по 2023 год</a:t>
            </a:r>
          </a:p>
        </p:txBody>
      </p:sp>
      <p:pic>
        <p:nvPicPr>
          <p:cNvPr id="4" name="Рисунок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3752" y="183745"/>
            <a:ext cx="639705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132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1F4B5ED5-1789-4DA4-836D-AE2C725D79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0511559"/>
              </p:ext>
            </p:extLst>
          </p:nvPr>
        </p:nvGraphicFramePr>
        <p:xfrm>
          <a:off x="829733" y="472531"/>
          <a:ext cx="10532534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Рисунок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3752" y="183745"/>
            <a:ext cx="639705" cy="7920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77886" y="-93306"/>
            <a:ext cx="5262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муниципальных программ</a:t>
            </a:r>
          </a:p>
        </p:txBody>
      </p:sp>
    </p:spTree>
    <p:extLst>
      <p:ext uri="{BB962C8B-B14F-4D97-AF65-F5344CB8AC3E}">
        <p14:creationId xmlns:p14="http://schemas.microsoft.com/office/powerpoint/2010/main" val="2379857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F592499-0C0D-4338-A47E-2F8201B1CAF0}"/>
              </a:ext>
            </a:extLst>
          </p:cNvPr>
          <p:cNvSpPr/>
          <p:nvPr/>
        </p:nvSpPr>
        <p:spPr>
          <a:xfrm>
            <a:off x="2136710" y="317241"/>
            <a:ext cx="89853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 бюджета за  2022 год</a:t>
            </a:r>
            <a:endParaRPr lang="ru-RU" sz="3200" b="1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38E5DB3B-44CB-428B-B4DC-219C3AAB86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313047"/>
              </p:ext>
            </p:extLst>
          </p:nvPr>
        </p:nvGraphicFramePr>
        <p:xfrm>
          <a:off x="612396" y="1047314"/>
          <a:ext cx="10882918" cy="5136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9997">
                  <a:extLst>
                    <a:ext uri="{9D8B030D-6E8A-4147-A177-3AD203B41FA5}">
                      <a16:colId xmlns:a16="http://schemas.microsoft.com/office/drawing/2014/main" val="3238771421"/>
                    </a:ext>
                  </a:extLst>
                </a:gridCol>
                <a:gridCol w="2451857">
                  <a:extLst>
                    <a:ext uri="{9D8B030D-6E8A-4147-A177-3AD203B41FA5}">
                      <a16:colId xmlns:a16="http://schemas.microsoft.com/office/drawing/2014/main" val="1091816575"/>
                    </a:ext>
                  </a:extLst>
                </a:gridCol>
                <a:gridCol w="2564759">
                  <a:extLst>
                    <a:ext uri="{9D8B030D-6E8A-4147-A177-3AD203B41FA5}">
                      <a16:colId xmlns:a16="http://schemas.microsoft.com/office/drawing/2014/main" val="1620432601"/>
                    </a:ext>
                  </a:extLst>
                </a:gridCol>
                <a:gridCol w="1596305">
                  <a:extLst>
                    <a:ext uri="{9D8B030D-6E8A-4147-A177-3AD203B41FA5}">
                      <a16:colId xmlns:a16="http://schemas.microsoft.com/office/drawing/2014/main" val="2396757196"/>
                    </a:ext>
                  </a:extLst>
                </a:gridCol>
              </a:tblGrid>
              <a:tr h="316989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запланировано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86394"/>
                  </a:ext>
                </a:extLst>
              </a:tr>
              <a:tr h="316989"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111375,2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95719,4 </a:t>
                      </a:r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85,9%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4876079"/>
                  </a:ext>
                </a:extLst>
              </a:tr>
              <a:tr h="3901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Местные доходы всего: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28291,0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32387,0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9552015"/>
                  </a:ext>
                </a:extLst>
              </a:tr>
              <a:tr h="3901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6500,0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6911,0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106,3%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6412279"/>
                  </a:ext>
                </a:extLst>
              </a:tr>
              <a:tr h="3901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товары, работы, услуги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4369,1тыс.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5041,6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115,4%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4635510"/>
                  </a:ext>
                </a:extLst>
              </a:tr>
              <a:tr h="3719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15,6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15,6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6316737"/>
                  </a:ext>
                </a:extLst>
              </a:tr>
              <a:tr h="3719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 физических лиц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1400,0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2380,7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170,0%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3603582"/>
                  </a:ext>
                </a:extLst>
              </a:tr>
              <a:tr h="3345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10527,6тыс.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12361,6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117,4%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888437"/>
                  </a:ext>
                </a:extLst>
              </a:tr>
              <a:tr h="3845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 тыс. руб.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120,1%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2572437"/>
                  </a:ext>
                </a:extLst>
              </a:tr>
              <a:tr h="425444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2290,8тыс.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2472,3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107,9%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2733570"/>
                  </a:ext>
                </a:extLst>
              </a:tr>
              <a:tr h="477962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Прочие неналоговые доходы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3182,3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3197,4 тыс. руб.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100,4%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0308866"/>
                  </a:ext>
                </a:extLst>
              </a:tr>
              <a:tr h="697196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Участие в программах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83084,2тыс. руб.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63332,4тыс.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76,2%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54642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3752" y="183745"/>
            <a:ext cx="639705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213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2DC71FB-AC4C-45F3-A542-D4BB2F9BB9EA}"/>
              </a:ext>
            </a:extLst>
          </p:cNvPr>
          <p:cNvSpPr/>
          <p:nvPr/>
        </p:nvSpPr>
        <p:spPr>
          <a:xfrm>
            <a:off x="835379" y="372533"/>
            <a:ext cx="1069057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212745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Исполнение расходной части бюджета </a:t>
            </a:r>
          </a:p>
          <a:p>
            <a:pPr algn="ctr"/>
            <a:r>
              <a:rPr lang="ru-RU" sz="3200" b="1" dirty="0">
                <a:solidFill>
                  <a:srgbClr val="212745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  2022 год </a:t>
            </a:r>
            <a:endParaRPr lang="ru-RU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90759CDA-F215-424E-B3B2-5D88B105A0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72293"/>
              </p:ext>
            </p:extLst>
          </p:nvPr>
        </p:nvGraphicFramePr>
        <p:xfrm>
          <a:off x="746620" y="1449751"/>
          <a:ext cx="9521505" cy="4520103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4723173">
                  <a:extLst>
                    <a:ext uri="{9D8B030D-6E8A-4147-A177-3AD203B41FA5}">
                      <a16:colId xmlns:a16="http://schemas.microsoft.com/office/drawing/2014/main" val="1123132269"/>
                    </a:ext>
                  </a:extLst>
                </a:gridCol>
                <a:gridCol w="1954464">
                  <a:extLst>
                    <a:ext uri="{9D8B030D-6E8A-4147-A177-3AD203B41FA5}">
                      <a16:colId xmlns:a16="http://schemas.microsoft.com/office/drawing/2014/main" val="1703181184"/>
                    </a:ext>
                  </a:extLst>
                </a:gridCol>
                <a:gridCol w="2030136">
                  <a:extLst>
                    <a:ext uri="{9D8B030D-6E8A-4147-A177-3AD203B41FA5}">
                      <a16:colId xmlns:a16="http://schemas.microsoft.com/office/drawing/2014/main" val="2002153910"/>
                    </a:ext>
                  </a:extLst>
                </a:gridCol>
                <a:gridCol w="813732">
                  <a:extLst>
                    <a:ext uri="{9D8B030D-6E8A-4147-A177-3AD203B41FA5}">
                      <a16:colId xmlns:a16="http://schemas.microsoft.com/office/drawing/2014/main" val="3988480124"/>
                    </a:ext>
                  </a:extLst>
                </a:gridCol>
              </a:tblGrid>
              <a:tr h="538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Запланировано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481859"/>
                  </a:ext>
                </a:extLst>
              </a:tr>
              <a:tr h="174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 – всего (тыс. руб.)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114402,7 тыс. руб. </a:t>
                      </a:r>
                      <a:endParaRPr lang="ru-RU" sz="18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88403,3 тыс. руб. </a:t>
                      </a:r>
                      <a:endParaRPr lang="ru-RU" sz="18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77,3</a:t>
                      </a: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8342751"/>
                  </a:ext>
                </a:extLst>
              </a:tr>
              <a:tr h="355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17751,5 тыс. руб. </a:t>
                      </a:r>
                      <a:endParaRPr lang="ru-RU" sz="18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17575,5 тыс. руб. </a:t>
                      </a:r>
                      <a:endParaRPr lang="ru-RU" sz="18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1629842"/>
                  </a:ext>
                </a:extLst>
              </a:tr>
              <a:tr h="355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299,6 тыс. руб</a:t>
                      </a:r>
                      <a:endParaRPr lang="ru-RU" sz="18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299,6 тыс. руб</a:t>
                      </a:r>
                      <a:endParaRPr lang="ru-RU" sz="18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6380466"/>
                  </a:ext>
                </a:extLst>
              </a:tr>
              <a:tr h="549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 тыс. руб</a:t>
                      </a:r>
                      <a:endParaRPr lang="ru-RU" sz="18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 тыс. руб</a:t>
                      </a:r>
                      <a:endParaRPr lang="ru-RU" sz="18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5287229"/>
                  </a:ext>
                </a:extLst>
              </a:tr>
              <a:tr h="355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18783,5 тыс. руб</a:t>
                      </a:r>
                      <a:endParaRPr lang="ru-RU" sz="18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16103,4 тыс. руб</a:t>
                      </a:r>
                      <a:endParaRPr lang="ru-RU" sz="18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85,7</a:t>
                      </a: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2514169"/>
                  </a:ext>
                </a:extLst>
              </a:tr>
              <a:tr h="672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53152,5 тыс. руб</a:t>
                      </a:r>
                      <a:endParaRPr lang="ru-RU" sz="18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30241,9 тыс. руб</a:t>
                      </a:r>
                      <a:endParaRPr lang="ru-RU" sz="18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56,9</a:t>
                      </a: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991315"/>
                  </a:ext>
                </a:extLst>
              </a:tr>
              <a:tr h="174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548,0 тыс. руб</a:t>
                      </a:r>
                      <a:endParaRPr lang="ru-RU" sz="18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548,0 тыс. руб</a:t>
                      </a:r>
                      <a:endParaRPr lang="ru-RU" sz="18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3844290"/>
                  </a:ext>
                </a:extLst>
              </a:tr>
              <a:tr h="4686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18325,8 тыс. руб</a:t>
                      </a:r>
                      <a:endParaRPr lang="ru-RU" sz="18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18108,6 тыс. руб</a:t>
                      </a:r>
                      <a:endParaRPr lang="ru-RU" sz="18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98,8</a:t>
                      </a: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3444019"/>
                  </a:ext>
                </a:extLst>
              </a:tr>
              <a:tr h="174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3338,7 тыс. руб</a:t>
                      </a:r>
                      <a:endParaRPr lang="ru-RU" sz="18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3338,7 тыс. руб</a:t>
                      </a:r>
                      <a:endParaRPr lang="ru-RU" sz="18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985508"/>
                  </a:ext>
                </a:extLst>
              </a:tr>
              <a:tr h="355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2118,4 тыс. руб</a:t>
                      </a:r>
                      <a:endParaRPr lang="ru-RU" sz="18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2105,6 тыс. руб</a:t>
                      </a:r>
                      <a:endParaRPr lang="ru-RU" sz="18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99,3</a:t>
                      </a: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9035773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3752" y="183745"/>
            <a:ext cx="639705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140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E3000823-F9C2-496E-88E8-AC79490C7C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36097530"/>
              </p:ext>
            </p:extLst>
          </p:nvPr>
        </p:nvGraphicFramePr>
        <p:xfrm>
          <a:off x="1060697" y="450803"/>
          <a:ext cx="9798756" cy="5511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Рисунок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3752" y="183745"/>
            <a:ext cx="639705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733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F9CD4F-61A2-40E1-AB58-DCDD9D8D7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1053" y="349956"/>
            <a:ext cx="8683348" cy="688622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Непрограммные расходы бюджета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BEAF42E9-A271-4E2D-9567-3FD940977D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566277"/>
              </p:ext>
            </p:extLst>
          </p:nvPr>
        </p:nvGraphicFramePr>
        <p:xfrm>
          <a:off x="721726" y="1317174"/>
          <a:ext cx="10634134" cy="134556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357170">
                  <a:extLst>
                    <a:ext uri="{9D8B030D-6E8A-4147-A177-3AD203B41FA5}">
                      <a16:colId xmlns:a16="http://schemas.microsoft.com/office/drawing/2014/main" val="227243345"/>
                    </a:ext>
                  </a:extLst>
                </a:gridCol>
                <a:gridCol w="1947607">
                  <a:extLst>
                    <a:ext uri="{9D8B030D-6E8A-4147-A177-3AD203B41FA5}">
                      <a16:colId xmlns:a16="http://schemas.microsoft.com/office/drawing/2014/main" val="1899230780"/>
                    </a:ext>
                  </a:extLst>
                </a:gridCol>
                <a:gridCol w="1981723">
                  <a:extLst>
                    <a:ext uri="{9D8B030D-6E8A-4147-A177-3AD203B41FA5}">
                      <a16:colId xmlns:a16="http://schemas.microsoft.com/office/drawing/2014/main" val="2869507621"/>
                    </a:ext>
                  </a:extLst>
                </a:gridCol>
                <a:gridCol w="2347634">
                  <a:extLst>
                    <a:ext uri="{9D8B030D-6E8A-4147-A177-3AD203B41FA5}">
                      <a16:colId xmlns:a16="http://schemas.microsoft.com/office/drawing/2014/main" val="1387856538"/>
                    </a:ext>
                  </a:extLst>
                </a:gridCol>
              </a:tblGrid>
              <a:tr h="296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наименование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8180" algn="l"/>
                        </a:tabLst>
                      </a:pPr>
                      <a:r>
                        <a:rPr lang="ru-RU" sz="2000" dirty="0">
                          <a:effectLst/>
                        </a:rPr>
                        <a:t>2022г.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2023г.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отклонения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099127"/>
                  </a:ext>
                </a:extLst>
              </a:tr>
              <a:tr h="4530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Непрограммные расходы бюджета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8180" algn="l"/>
                        </a:tabLst>
                      </a:pPr>
                      <a:endParaRPr lang="ru-RU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8180" algn="l"/>
                        </a:tabLst>
                      </a:pPr>
                      <a:r>
                        <a:rPr lang="ru-RU" sz="2000" dirty="0">
                          <a:effectLst/>
                        </a:rPr>
                        <a:t>18832,1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8180" algn="l"/>
                        </a:tabLst>
                      </a:pP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20596,6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1764,5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5094223"/>
                  </a:ext>
                </a:extLst>
              </a:tr>
            </a:tbl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ADEA438E-2F55-481D-B557-91B633FF0D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9562142"/>
              </p:ext>
            </p:extLst>
          </p:nvPr>
        </p:nvGraphicFramePr>
        <p:xfrm>
          <a:off x="1038577" y="2916195"/>
          <a:ext cx="10634133" cy="3222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3752" y="183745"/>
            <a:ext cx="639705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569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CE4039-9889-40E5-85D5-8A6BD80DB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844" y="375902"/>
            <a:ext cx="10312247" cy="599931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муниципальных</a:t>
            </a:r>
            <a:r>
              <a:rPr lang="ru-RU" sz="2400" dirty="0"/>
              <a:t> 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за 2022 год и  план на 2023 год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BA5C78CE-579E-4E32-9311-2C161B8C41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387827"/>
              </p:ext>
            </p:extLst>
          </p:nvPr>
        </p:nvGraphicFramePr>
        <p:xfrm>
          <a:off x="593124" y="1362399"/>
          <a:ext cx="11260333" cy="531314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359396">
                  <a:extLst>
                    <a:ext uri="{9D8B030D-6E8A-4147-A177-3AD203B41FA5}">
                      <a16:colId xmlns:a16="http://schemas.microsoft.com/office/drawing/2014/main" val="122631086"/>
                    </a:ext>
                  </a:extLst>
                </a:gridCol>
                <a:gridCol w="1546847">
                  <a:extLst>
                    <a:ext uri="{9D8B030D-6E8A-4147-A177-3AD203B41FA5}">
                      <a16:colId xmlns:a16="http://schemas.microsoft.com/office/drawing/2014/main" val="954158562"/>
                    </a:ext>
                  </a:extLst>
                </a:gridCol>
                <a:gridCol w="1354090">
                  <a:extLst>
                    <a:ext uri="{9D8B030D-6E8A-4147-A177-3AD203B41FA5}">
                      <a16:colId xmlns:a16="http://schemas.microsoft.com/office/drawing/2014/main" val="3691762337"/>
                    </a:ext>
                  </a:extLst>
                </a:gridCol>
              </a:tblGrid>
              <a:tr h="19714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kern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2022г.</a:t>
                      </a:r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2023г.</a:t>
                      </a:r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5874474"/>
                  </a:ext>
                </a:extLst>
              </a:tr>
              <a:tr h="5746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«Развитие муниципальной службы в муниципальном образовании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 anchor="ctr"/>
                </a:tc>
                <a:extLst>
                  <a:ext uri="{0D108BD9-81ED-4DB2-BD59-A6C34878D82A}">
                    <a16:rowId xmlns:a16="http://schemas.microsoft.com/office/drawing/2014/main" val="1821182790"/>
                  </a:ext>
                </a:extLst>
              </a:tr>
              <a:tr h="5746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«Развитие культуры и физической культуры в муниципальном образовании»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20214,2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17264,7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325146"/>
                  </a:ext>
                </a:extLst>
              </a:tr>
              <a:tr h="5746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«Обеспечение качественным жильем граждан на территории муниципального образования»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2795,8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0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 anchor="ctr"/>
                </a:tc>
                <a:extLst>
                  <a:ext uri="{0D108BD9-81ED-4DB2-BD59-A6C34878D82A}">
                    <a16:rowId xmlns:a16="http://schemas.microsoft.com/office/drawing/2014/main" val="2934138451"/>
                  </a:ext>
                </a:extLst>
              </a:tr>
              <a:tr h="8740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«Обеспечение устойчивого функционирования и развития коммунальной и инженерной инфраструктуры и повышение энергоэффективности в муниципальном образовании»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3583,1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6861,6</a:t>
                      </a:r>
                      <a:endParaRPr lang="ru-RU" sz="20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629929"/>
                  </a:ext>
                </a:extLst>
              </a:tr>
              <a:tr h="3057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«Благоустройство территории муниципального образования»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11194,8</a:t>
                      </a:r>
                      <a:endParaRPr lang="ru-RU" sz="20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13292,0</a:t>
                      </a:r>
                      <a:endParaRPr lang="ru-RU" sz="20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 anchor="ctr"/>
                </a:tc>
                <a:extLst>
                  <a:ext uri="{0D108BD9-81ED-4DB2-BD59-A6C34878D82A}">
                    <a16:rowId xmlns:a16="http://schemas.microsoft.com/office/drawing/2014/main" val="3605856489"/>
                  </a:ext>
                </a:extLst>
              </a:tr>
              <a:tr h="3057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«Развитие автомобильных дорог муниципального образования»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14764,4</a:t>
                      </a:r>
                      <a:endParaRPr lang="ru-RU" sz="20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4374,0</a:t>
                      </a:r>
                      <a:endParaRPr lang="ru-RU" sz="20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106453"/>
                  </a:ext>
                </a:extLst>
              </a:tr>
              <a:tr h="3675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«Устойчивое общественное развитие в муниципальном образовании»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2458,3</a:t>
                      </a:r>
                      <a:endParaRPr lang="ru-RU" sz="20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3373,7</a:t>
                      </a:r>
                      <a:endParaRPr lang="ru-RU" sz="20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 anchor="ctr"/>
                </a:tc>
                <a:extLst>
                  <a:ext uri="{0D108BD9-81ED-4DB2-BD59-A6C34878D82A}">
                    <a16:rowId xmlns:a16="http://schemas.microsoft.com/office/drawing/2014/main" val="3708680777"/>
                  </a:ext>
                </a:extLst>
              </a:tr>
              <a:tr h="3057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«Формирование комфортной городской среды»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14557,6</a:t>
                      </a:r>
                      <a:endParaRPr lang="ru-RU" sz="20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0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911397"/>
                  </a:ext>
                </a:extLst>
              </a:tr>
              <a:tr h="5983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МУНИЦИПАЛЬНЫМ ПРОГРАММАМ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69571,2</a:t>
                      </a:r>
                    </a:p>
                  </a:txBody>
                  <a:tcPr marL="61780" marR="617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45166,1</a:t>
                      </a:r>
                    </a:p>
                  </a:txBody>
                  <a:tcPr marL="61780" marR="61780" marT="0" marB="0" anchor="ctr"/>
                </a:tc>
                <a:extLst>
                  <a:ext uri="{0D108BD9-81ED-4DB2-BD59-A6C34878D82A}">
                    <a16:rowId xmlns:a16="http://schemas.microsoft.com/office/drawing/2014/main" val="3261981998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3752" y="183745"/>
            <a:ext cx="639705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41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D3C17D-2CDC-47F1-9B82-090D44223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833" y="358346"/>
            <a:ext cx="10283568" cy="98854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Доходы бюджета на 2023 год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EE488E74-8B7A-43B6-ABAC-71B132089F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025563"/>
              </p:ext>
            </p:extLst>
          </p:nvPr>
        </p:nvGraphicFramePr>
        <p:xfrm>
          <a:off x="586409" y="1627088"/>
          <a:ext cx="11164867" cy="4243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3295">
                  <a:extLst>
                    <a:ext uri="{9D8B030D-6E8A-4147-A177-3AD203B41FA5}">
                      <a16:colId xmlns:a16="http://schemas.microsoft.com/office/drawing/2014/main" val="4146770197"/>
                    </a:ext>
                  </a:extLst>
                </a:gridCol>
                <a:gridCol w="5171572">
                  <a:extLst>
                    <a:ext uri="{9D8B030D-6E8A-4147-A177-3AD203B41FA5}">
                      <a16:colId xmlns:a16="http://schemas.microsoft.com/office/drawing/2014/main" val="1648406350"/>
                    </a:ext>
                  </a:extLst>
                </a:gridCol>
              </a:tblGrid>
              <a:tr h="29477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запланировано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8755991"/>
                  </a:ext>
                </a:extLst>
              </a:tr>
              <a:tr h="319341"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64762,7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1104007"/>
                  </a:ext>
                </a:extLst>
              </a:tr>
              <a:tr h="3193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Местные доходы: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26254,9 тыс. руб.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3567111"/>
                  </a:ext>
                </a:extLst>
              </a:tr>
              <a:tr h="3193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7280,0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944812"/>
                  </a:ext>
                </a:extLst>
              </a:tr>
              <a:tr h="4652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товары, работы, услуги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4369,1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8931052"/>
                  </a:ext>
                </a:extLst>
              </a:tr>
              <a:tr h="4042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1404,2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7736295"/>
                  </a:ext>
                </a:extLst>
              </a:tr>
              <a:tr h="3193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10712,7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0101948"/>
                  </a:ext>
                </a:extLst>
              </a:tr>
              <a:tr h="3193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2077706"/>
                  </a:ext>
                </a:extLst>
              </a:tr>
              <a:tr h="491709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2464,5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0341940"/>
                  </a:ext>
                </a:extLst>
              </a:tr>
              <a:tr h="535586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Участие в программах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38507,8 тыс. руб.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104645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3752" y="183745"/>
            <a:ext cx="639705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236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2DC71FB-AC4C-45F3-A542-D4BB2F9BB9EA}"/>
              </a:ext>
            </a:extLst>
          </p:cNvPr>
          <p:cNvSpPr/>
          <p:nvPr/>
        </p:nvSpPr>
        <p:spPr>
          <a:xfrm>
            <a:off x="835379" y="372533"/>
            <a:ext cx="106905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212745">
                    <a:lumMod val="60000"/>
                    <a:lumOff val="4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Расходная часть бюджета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212745">
                    <a:lumMod val="60000"/>
                    <a:lumOff val="4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  2023 год 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90759CDA-F215-424E-B3B2-5D88B105A0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81064"/>
              </p:ext>
            </p:extLst>
          </p:nvPr>
        </p:nvGraphicFramePr>
        <p:xfrm>
          <a:off x="759349" y="1449751"/>
          <a:ext cx="9849557" cy="4202654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7022382">
                  <a:extLst>
                    <a:ext uri="{9D8B030D-6E8A-4147-A177-3AD203B41FA5}">
                      <a16:colId xmlns:a16="http://schemas.microsoft.com/office/drawing/2014/main" val="1123132269"/>
                    </a:ext>
                  </a:extLst>
                </a:gridCol>
                <a:gridCol w="2827175">
                  <a:extLst>
                    <a:ext uri="{9D8B030D-6E8A-4147-A177-3AD203B41FA5}">
                      <a16:colId xmlns:a16="http://schemas.microsoft.com/office/drawing/2014/main" val="1703181184"/>
                    </a:ext>
                  </a:extLst>
                </a:gridCol>
              </a:tblGrid>
              <a:tr h="538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Запланировано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481859"/>
                  </a:ext>
                </a:extLst>
              </a:tr>
              <a:tr h="174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 – всего (тыс. руб.)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65762,7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8342751"/>
                  </a:ext>
                </a:extLst>
              </a:tr>
              <a:tr h="355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16269,4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1629842"/>
                  </a:ext>
                </a:extLst>
              </a:tr>
              <a:tr h="355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314,6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6380466"/>
                  </a:ext>
                </a:extLst>
              </a:tr>
              <a:tr h="549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5287229"/>
                  </a:ext>
                </a:extLst>
              </a:tr>
              <a:tr h="355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6621,1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2514169"/>
                  </a:ext>
                </a:extLst>
              </a:tr>
              <a:tr h="4681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23862,9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991315"/>
                  </a:ext>
                </a:extLst>
              </a:tr>
              <a:tr h="174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550,0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3844290"/>
                  </a:ext>
                </a:extLst>
              </a:tr>
              <a:tr h="355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15492,7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3444019"/>
                  </a:ext>
                </a:extLst>
              </a:tr>
              <a:tr h="174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630,0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985508"/>
                  </a:ext>
                </a:extLst>
              </a:tr>
              <a:tr h="355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1772,0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9035773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3752" y="183745"/>
            <a:ext cx="639705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868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B12C2FCA-925B-49EB-BDF8-45D05FC2A6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1815865"/>
              </p:ext>
            </p:extLst>
          </p:nvPr>
        </p:nvGraphicFramePr>
        <p:xfrm>
          <a:off x="1991544" y="260648"/>
          <a:ext cx="8352928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Рисунок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3752" y="183745"/>
            <a:ext cx="639705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669715"/>
      </p:ext>
    </p:extLst>
  </p:cSld>
  <p:clrMapOvr>
    <a:masterClrMapping/>
  </p:clrMapOvr>
</p:sld>
</file>

<file path=ppt/theme/theme1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5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5851</TotalTime>
  <Words>676</Words>
  <Application>Microsoft Office PowerPoint</Application>
  <PresentationFormat>Широкоэкранный</PresentationFormat>
  <Paragraphs>213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Calibri</vt:lpstr>
      <vt:lpstr>Georgia</vt:lpstr>
      <vt:lpstr>Times New Roman</vt:lpstr>
      <vt:lpstr>Trebuchet MS</vt:lpstr>
      <vt:lpstr>1_Воздушный поток</vt:lpstr>
      <vt:lpstr>5_Воздушный поток</vt:lpstr>
      <vt:lpstr>Исполнение бюджета за 2022 год  и формирование бюджета  на 2023 год</vt:lpstr>
      <vt:lpstr>Презентация PowerPoint</vt:lpstr>
      <vt:lpstr>Презентация PowerPoint</vt:lpstr>
      <vt:lpstr>Презентация PowerPoint</vt:lpstr>
      <vt:lpstr>Непрограммные расходы бюджета</vt:lpstr>
      <vt:lpstr>Исполнение муниципальных программ за 2022 год и  план на 2023 год</vt:lpstr>
      <vt:lpstr>Доходы бюджета на 2023 год</vt:lpstr>
      <vt:lpstr>Презентация PowerPoint</vt:lpstr>
      <vt:lpstr>Презентация PowerPoint</vt:lpstr>
      <vt:lpstr>Структура доходов и расходов  с 2020 по 2023 год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Ромашки</dc:creator>
  <cp:lastModifiedBy>Пользователь</cp:lastModifiedBy>
  <cp:revision>394</cp:revision>
  <cp:lastPrinted>2023-02-08T07:41:38Z</cp:lastPrinted>
  <dcterms:created xsi:type="dcterms:W3CDTF">2020-01-14T08:26:31Z</dcterms:created>
  <dcterms:modified xsi:type="dcterms:W3CDTF">2023-02-08T09:13:46Z</dcterms:modified>
</cp:coreProperties>
</file>